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Lexend Light"/>
      <p:regular r:id="rId30"/>
      <p:bold r:id="rId31"/>
    </p:embeddedFont>
    <p:embeddedFont>
      <p:font typeface="Lexend"/>
      <p:regular r:id="rId32"/>
      <p:bold r:id="rId33"/>
    </p:embeddedFont>
    <p:embeddedFont>
      <p:font typeface="Lexend ExtraLight"/>
      <p:regular r:id="rId34"/>
      <p:bold r:id="rId35"/>
    </p:embeddedFont>
    <p:embeddedFont>
      <p:font typeface="Lexend Black"/>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exendLight-bold.fntdata"/><Relationship Id="rId30" Type="http://schemas.openxmlformats.org/officeDocument/2006/relationships/font" Target="fonts/LexendLight-regular.fntdata"/><Relationship Id="rId11" Type="http://schemas.openxmlformats.org/officeDocument/2006/relationships/slide" Target="slides/slide5.xml"/><Relationship Id="rId33" Type="http://schemas.openxmlformats.org/officeDocument/2006/relationships/font" Target="fonts/Lexend-bold.fntdata"/><Relationship Id="rId10" Type="http://schemas.openxmlformats.org/officeDocument/2006/relationships/slide" Target="slides/slide4.xml"/><Relationship Id="rId32" Type="http://schemas.openxmlformats.org/officeDocument/2006/relationships/font" Target="fonts/Lexend-regular.fntdata"/><Relationship Id="rId13" Type="http://schemas.openxmlformats.org/officeDocument/2006/relationships/slide" Target="slides/slide7.xml"/><Relationship Id="rId35" Type="http://schemas.openxmlformats.org/officeDocument/2006/relationships/font" Target="fonts/LexendExtraLight-bold.fntdata"/><Relationship Id="rId12" Type="http://schemas.openxmlformats.org/officeDocument/2006/relationships/slide" Target="slides/slide6.xml"/><Relationship Id="rId34" Type="http://schemas.openxmlformats.org/officeDocument/2006/relationships/font" Target="fonts/LexendExtraLight-regular.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exendBlack-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dc3c79c9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dc3c79c9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dea477ee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dea477ee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dc3c79c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dc3c79c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dea477ee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ddea477ee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ddea477ee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ddea477ee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ddea477eec_0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ddea477eec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50">
                <a:solidFill>
                  <a:srgbClr val="333333"/>
                </a:solidFill>
                <a:highlight>
                  <a:srgbClr val="FCFCFC"/>
                </a:highlight>
                <a:latin typeface="Georgia"/>
                <a:ea typeface="Georgia"/>
                <a:cs typeface="Georgia"/>
                <a:sym typeface="Georgia"/>
              </a:rPr>
              <a:t>With support from, and for the benefit of, the CDC Division of Global Migration and Quarantine, we developed a COVID-19 importation risk model to understand which port of entry airports in the United States had the greatest probability of receiving infected international passengers.  </a:t>
            </a:r>
            <a:br>
              <a:rPr lang="en" sz="1350">
                <a:solidFill>
                  <a:srgbClr val="333333"/>
                </a:solidFill>
                <a:highlight>
                  <a:srgbClr val="FCFCFC"/>
                </a:highlight>
                <a:latin typeface="Georgia"/>
                <a:ea typeface="Georgia"/>
                <a:cs typeface="Georgia"/>
                <a:sym typeface="Georgia"/>
              </a:rPr>
            </a:br>
            <a:br>
              <a:rPr lang="en" sz="1350">
                <a:solidFill>
                  <a:srgbClr val="333333"/>
                </a:solidFill>
                <a:highlight>
                  <a:srgbClr val="FCFCFC"/>
                </a:highlight>
                <a:latin typeface="Georgia"/>
                <a:ea typeface="Georgia"/>
                <a:cs typeface="Georgia"/>
                <a:sym typeface="Georgia"/>
              </a:rPr>
            </a:br>
            <a:r>
              <a:rPr lang="en" sz="1350">
                <a:solidFill>
                  <a:srgbClr val="333333"/>
                </a:solidFill>
                <a:highlight>
                  <a:srgbClr val="FCFCFC"/>
                </a:highlight>
                <a:latin typeface="Georgia"/>
                <a:ea typeface="Georgia"/>
                <a:cs typeface="Georgia"/>
                <a:sym typeface="Georgia"/>
              </a:rPr>
              <a:t>Airports in metro New York (JFK and Newark Liberty) and Miami International have consistently been at the top of the list.  However, port of entry airports in Atlanta, Boston, Charlotte, Chicago, Dallas-Ft.Worth, Philadelphia, and San Francisco have also had a high probability of receiving infected passengers.</a:t>
            </a:r>
            <a:br>
              <a:rPr lang="en" sz="1350">
                <a:solidFill>
                  <a:srgbClr val="333333"/>
                </a:solidFill>
                <a:highlight>
                  <a:srgbClr val="FCFCFC"/>
                </a:highlight>
                <a:latin typeface="Georgia"/>
                <a:ea typeface="Georgia"/>
                <a:cs typeface="Georgia"/>
                <a:sym typeface="Georgia"/>
              </a:rPr>
            </a:br>
            <a:br>
              <a:rPr lang="en" sz="1350">
                <a:solidFill>
                  <a:srgbClr val="333333"/>
                </a:solidFill>
                <a:highlight>
                  <a:srgbClr val="FCFCFC"/>
                </a:highlight>
                <a:latin typeface="Georgia"/>
                <a:ea typeface="Georgia"/>
                <a:cs typeface="Georgia"/>
                <a:sym typeface="Georgia"/>
              </a:rPr>
            </a:br>
            <a:r>
              <a:rPr lang="en" sz="1350">
                <a:solidFill>
                  <a:srgbClr val="333333"/>
                </a:solidFill>
                <a:highlight>
                  <a:srgbClr val="FCFCFC"/>
                </a:highlight>
                <a:latin typeface="Georgia"/>
                <a:ea typeface="Georgia"/>
                <a:cs typeface="Georgia"/>
                <a:sym typeface="Georgia"/>
              </a:rPr>
              <a:t>We developed this model for COVID-19.  However, we can develop importation risk models for other infectious diseases. </a:t>
            </a:r>
            <a:br>
              <a:rPr lang="en" sz="1350">
                <a:solidFill>
                  <a:srgbClr val="333333"/>
                </a:solidFill>
                <a:highlight>
                  <a:srgbClr val="FCFCFC"/>
                </a:highlight>
                <a:latin typeface="Georgia"/>
                <a:ea typeface="Georgia"/>
                <a:cs typeface="Georgia"/>
                <a:sym typeface="Georgia"/>
              </a:rPr>
            </a:br>
            <a:br>
              <a:rPr lang="en" sz="1350">
                <a:solidFill>
                  <a:srgbClr val="333333"/>
                </a:solidFill>
                <a:highlight>
                  <a:srgbClr val="FCFCFC"/>
                </a:highlight>
                <a:latin typeface="Georgia"/>
                <a:ea typeface="Georgia"/>
                <a:cs typeface="Georgia"/>
                <a:sym typeface="Georgia"/>
              </a:rPr>
            </a:br>
            <a:r>
              <a:rPr lang="en" sz="1350">
                <a:solidFill>
                  <a:srgbClr val="333333"/>
                </a:solidFill>
                <a:highlight>
                  <a:srgbClr val="FCFCFC"/>
                </a:highlight>
                <a:latin typeface="Georgia"/>
                <a:ea typeface="Georgia"/>
                <a:cs typeface="Georgia"/>
                <a:sym typeface="Georgia"/>
              </a:rPr>
              <a:t> </a:t>
            </a:r>
            <a:endParaRPr sz="1350">
              <a:solidFill>
                <a:srgbClr val="333333"/>
              </a:solidFill>
              <a:highlight>
                <a:srgbClr val="FCFCFC"/>
              </a:highlight>
              <a:latin typeface="Georgia"/>
              <a:ea typeface="Georgia"/>
              <a:cs typeface="Georgia"/>
              <a:sym typeface="Georg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dea477eec_0_5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g2ddea477eec_0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ddea477ee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ddea477ee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the pre-COVID world, another disease that was very much in the news and that people in the US were worrying about quite a lot, was Zika.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HISTORICAL BACKGROUND OF ZIKA EMERGENCE.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disease had become established in the Caribbean, we started to see sporadic case in Florida, and we became concerned about potential spread in the US.  Since Zika is spread by mosquitos, we needed to understand where the relevant mosquitos were—or more </a:t>
            </a:r>
            <a:r>
              <a:rPr i="1" lang="en"/>
              <a:t>could be—</a:t>
            </a:r>
            <a:r>
              <a:rPr lang="en"/>
              <a:t>in the US to understand the risk geographically.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DETAILS ABOUT MICHELLE’S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Understanding how this risk might change over time means understanding how the vector hosts range will change over time in response to climate change.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Importantly, understanding risk of vector borne disease such as ZIKA also means drilling down to a local geography. We are currently working on understanding the distribution of vectors at the sub-neighborhood scale, and the also the temporal risk over the course of seasons and day-night cycles. This information can help agencies develop guidance and craft interventions at the local level to prevent spread.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ddea477eec_0_7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ddea477eec_0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chemeClr val="dk1"/>
                </a:solidFill>
              </a:rPr>
              <a:t>Early warning signals based on the theory of critical slowing down.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Critical slowing down is a phenomenon seen in certain statistics of time series as a system approaches a transition, known as a bifurcation in mathematical terms.</a:t>
            </a:r>
            <a:endParaRPr sz="10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Detecting critical slowing down in real data would enable us, for example, to predict when a disease present at low levels, like measles, is about to undergo a transition to a full blown epidemic.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000">
                <a:solidFill>
                  <a:schemeClr val="dk1"/>
                </a:solidFill>
              </a:rPr>
              <a:t>The signal of critical slowing down can be seen in many kinds of statistics, and these are collectively known as bifurcation-based EWS.</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NEXT SLIDE</a:t>
            </a:r>
            <a:endParaRPr sz="10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ddea477eec_0_8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ddea477eec_0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dea477ee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dea477ee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ddea477eec_0_9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ddea477eec_0_9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C00000"/>
                </a:solidFill>
              </a:rPr>
              <a:t>[slide duration: MAX 1 min]</a:t>
            </a:r>
            <a:endParaRPr sz="1300">
              <a:solidFill>
                <a:srgbClr val="33313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300">
              <a:solidFill>
                <a:srgbClr val="333132"/>
              </a:solidFill>
              <a:highlight>
                <a:schemeClr val="lt1"/>
              </a:highlight>
            </a:endParaRPr>
          </a:p>
          <a:p>
            <a:pPr indent="0" lvl="0" marL="0" rtl="0" algn="l">
              <a:lnSpc>
                <a:spcPct val="100000"/>
              </a:lnSpc>
              <a:spcBef>
                <a:spcPts val="0"/>
              </a:spcBef>
              <a:spcAft>
                <a:spcPts val="0"/>
              </a:spcAft>
              <a:buSzPts val="1100"/>
              <a:buNone/>
            </a:pPr>
            <a:r>
              <a:rPr lang="en" sz="1300">
                <a:solidFill>
                  <a:srgbClr val="333132"/>
                </a:solidFill>
                <a:highlight>
                  <a:schemeClr val="lt1"/>
                </a:highlight>
              </a:rPr>
              <a:t>Network of Ebola virus transmission probability in West Africa. </a:t>
            </a:r>
            <a:br>
              <a:rPr lang="en" sz="1300">
                <a:solidFill>
                  <a:srgbClr val="333132"/>
                </a:solidFill>
                <a:highlight>
                  <a:schemeClr val="lt1"/>
                </a:highlight>
              </a:rPr>
            </a:br>
            <a:br>
              <a:rPr lang="en" sz="1300">
                <a:solidFill>
                  <a:srgbClr val="333132"/>
                </a:solidFill>
                <a:highlight>
                  <a:schemeClr val="lt1"/>
                </a:highlight>
              </a:rPr>
            </a:br>
            <a:r>
              <a:rPr lang="en" sz="1300">
                <a:solidFill>
                  <a:srgbClr val="333132"/>
                </a:solidFill>
                <a:highlight>
                  <a:schemeClr val="lt1"/>
                </a:highlight>
              </a:rPr>
              <a:t>Blue lines represent the transmission probability for the best-fit model, which includes effects of distance, population density and whether links cross the border surrounding Guinea, Liberia and Sierra Leone. Thickness is proportional to transmission probability, nodes are administrative unit centroids. </a:t>
            </a:r>
            <a:br>
              <a:rPr lang="en" sz="1300">
                <a:solidFill>
                  <a:srgbClr val="333132"/>
                </a:solidFill>
                <a:highlight>
                  <a:schemeClr val="lt1"/>
                </a:highlight>
              </a:rPr>
            </a:br>
            <a:br>
              <a:rPr lang="en" sz="1300">
                <a:solidFill>
                  <a:srgbClr val="333132"/>
                </a:solidFill>
                <a:highlight>
                  <a:schemeClr val="lt1"/>
                </a:highlight>
              </a:rPr>
            </a:br>
            <a:r>
              <a:rPr lang="en" sz="1300">
                <a:solidFill>
                  <a:srgbClr val="333132"/>
                </a:solidFill>
                <a:highlight>
                  <a:schemeClr val="lt1"/>
                </a:highlight>
              </a:rPr>
              <a:t>The map is fully connected and invisible links represent orders of magnitude lower transmission probability. Administrative units used to fit the model are coloured by date of infection. Infections recorded after 1 October are coloured grey and were not included in the model fit.</a:t>
            </a:r>
            <a:endParaRPr b="1">
              <a:solidFill>
                <a:srgbClr val="C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ddea477eec_0_1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2ddea477eec_0_1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dea477eec_0_1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2ddea477eec_0_1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ddea477eec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ddea477eec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dea477ee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ddea477ee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dc3c79c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dc3c79c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dea477ee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dea477ee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dea477ee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dea477ee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dea477ee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dea477ee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dea477ee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dea477ee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dea477ee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dea477ee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9" name="Google Shape;59;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1">
  <p:cSld name="CONTENT Option 1">
    <p:spTree>
      <p:nvGrpSpPr>
        <p:cNvPr id="61" name="Shape 61"/>
        <p:cNvGrpSpPr/>
        <p:nvPr/>
      </p:nvGrpSpPr>
      <p:grpSpPr>
        <a:xfrm>
          <a:off x="0" y="0"/>
          <a:ext cx="0" cy="0"/>
          <a:chOff x="0" y="0"/>
          <a:chExt cx="0" cy="0"/>
        </a:xfrm>
      </p:grpSpPr>
      <p:sp>
        <p:nvSpPr>
          <p:cNvPr id="62" name="Google Shape;62;p16"/>
          <p:cNvSpPr txBox="1"/>
          <p:nvPr>
            <p:ph idx="1" type="body"/>
          </p:nvPr>
        </p:nvSpPr>
        <p:spPr>
          <a:xfrm>
            <a:off x="504635" y="409045"/>
            <a:ext cx="8183100" cy="5085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dk1"/>
              </a:buClr>
              <a:buSzPts val="2700"/>
              <a:buNone/>
              <a:defRPr b="1" i="0" sz="2700" u="sng">
                <a:latin typeface="Arial"/>
                <a:ea typeface="Arial"/>
                <a:cs typeface="Arial"/>
                <a:sym typeface="Arial"/>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63" name="Google Shape;63;p16"/>
          <p:cNvSpPr txBox="1"/>
          <p:nvPr>
            <p:ph idx="2" type="body"/>
          </p:nvPr>
        </p:nvSpPr>
        <p:spPr>
          <a:xfrm>
            <a:off x="504635" y="1054894"/>
            <a:ext cx="8183100" cy="33015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dk1"/>
              </a:buClr>
              <a:buSzPts val="1500"/>
              <a:buNone/>
              <a:defRPr b="0" i="0" sz="1500">
                <a:latin typeface="Arial"/>
                <a:ea typeface="Arial"/>
                <a:cs typeface="Arial"/>
                <a:sym typeface="Arial"/>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64" name="Google Shape;64;p16"/>
          <p:cNvSpPr txBox="1"/>
          <p:nvPr/>
        </p:nvSpPr>
        <p:spPr>
          <a:xfrm>
            <a:off x="8545573" y="4711557"/>
            <a:ext cx="421800" cy="2775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1" i="0" lang="en" sz="1400" u="none" cap="none" strike="noStrike">
                <a:solidFill>
                  <a:schemeClr val="lt1"/>
                </a:solidFill>
                <a:latin typeface="Arial"/>
                <a:ea typeface="Arial"/>
                <a:cs typeface="Arial"/>
                <a:sym typeface="Arial"/>
              </a:rPr>
              <a:t>‹#›</a:t>
            </a:fld>
            <a:endParaRPr b="1" i="0" sz="1400" u="none" cap="none" strike="noStrike">
              <a:solidFill>
                <a:schemeClr val="lt1"/>
              </a:solidFill>
              <a:latin typeface="Arial"/>
              <a:ea typeface="Arial"/>
              <a:cs typeface="Arial"/>
              <a:sym typeface="Arial"/>
            </a:endParaRPr>
          </a:p>
        </p:txBody>
      </p:sp>
      <p:sp>
        <p:nvSpPr>
          <p:cNvPr id="65" name="Google Shape;65;p16"/>
          <p:cNvSpPr txBox="1"/>
          <p:nvPr>
            <p:ph idx="3" type="body"/>
          </p:nvPr>
        </p:nvSpPr>
        <p:spPr>
          <a:xfrm>
            <a:off x="5146808" y="4733281"/>
            <a:ext cx="3395700" cy="2073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chemeClr val="lt1"/>
              </a:buClr>
              <a:buSzPts val="1400"/>
              <a:buNone/>
              <a:defRPr b="1" i="0" sz="1400">
                <a:solidFill>
                  <a:schemeClr val="lt1"/>
                </a:solidFill>
                <a:latin typeface="Arial"/>
                <a:ea typeface="Arial"/>
                <a:cs typeface="Arial"/>
                <a:sym typeface="Arial"/>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3240">
          <p15:clr>
            <a:srgbClr val="FBAE40"/>
          </p15:clr>
        </p15:guide>
        <p15:guide id="4" pos="3600">
          <p15:clr>
            <a:srgbClr val="FBAE40"/>
          </p15:clr>
        </p15:guide>
        <p15:guide id="5" pos="3960">
          <p15:clr>
            <a:srgbClr val="FBAE40"/>
          </p15:clr>
        </p15:guide>
        <p15:guide id="6" pos="4320">
          <p15:clr>
            <a:srgbClr val="FBAE40"/>
          </p15:clr>
        </p15:guide>
        <p15:guide id="7" pos="4680">
          <p15:clr>
            <a:srgbClr val="FBAE40"/>
          </p15:clr>
        </p15:guide>
        <p15:guide id="8" pos="5040">
          <p15:clr>
            <a:srgbClr val="FBAE40"/>
          </p15:clr>
        </p15:guide>
        <p15:guide id="9" pos="5400">
          <p15:clr>
            <a:srgbClr val="FBAE40"/>
          </p15:clr>
        </p15:guide>
        <p15:guide id="10" pos="5760">
          <p15:clr>
            <a:srgbClr val="FBAE40"/>
          </p15:clr>
        </p15:guide>
        <p15:guide id="11" pos="2520">
          <p15:clr>
            <a:srgbClr val="FBAE40"/>
          </p15:clr>
        </p15:guide>
        <p15:guide id="12" pos="2160">
          <p15:clr>
            <a:srgbClr val="FBAE40"/>
          </p15:clr>
        </p15:guide>
        <p15:guide id="13" pos="1800">
          <p15:clr>
            <a:srgbClr val="FBAE40"/>
          </p15:clr>
        </p15:guide>
        <p15:guide id="14" pos="1440">
          <p15:clr>
            <a:srgbClr val="FBAE40"/>
          </p15:clr>
        </p15:guide>
        <p15:guide id="15" pos="1080">
          <p15:clr>
            <a:srgbClr val="FBAE40"/>
          </p15:clr>
        </p15:guide>
        <p15:guide id="16" pos="720">
          <p15:clr>
            <a:srgbClr val="FBAE40"/>
          </p15:clr>
        </p15:guide>
        <p15:guide id="17" pos="360">
          <p15:clr>
            <a:srgbClr val="FBAE40"/>
          </p15:clr>
        </p15:guide>
        <p15:guide id="18">
          <p15:clr>
            <a:srgbClr val="FBAE40"/>
          </p15:clr>
        </p15:guide>
        <p15:guide id="19" orient="horz" pos="1296">
          <p15:clr>
            <a:srgbClr val="FBAE40"/>
          </p15:clr>
        </p15:guide>
        <p15:guide id="20" orient="horz" pos="972">
          <p15:clr>
            <a:srgbClr val="FBAE40"/>
          </p15:clr>
        </p15:guide>
        <p15:guide id="21" orient="horz" pos="648">
          <p15:clr>
            <a:srgbClr val="FBAE40"/>
          </p15:clr>
        </p15:guide>
        <p15:guide id="22" orient="horz" pos="324">
          <p15:clr>
            <a:srgbClr val="FBAE40"/>
          </p15:clr>
        </p15:guide>
        <p15:guide id="23" orient="horz">
          <p15:clr>
            <a:srgbClr val="FBAE40"/>
          </p15:clr>
        </p15:guide>
        <p15:guide id="24" orient="horz" pos="1944">
          <p15:clr>
            <a:srgbClr val="FBAE40"/>
          </p15:clr>
        </p15:guide>
        <p15:guide id="25" orient="horz" pos="2268">
          <p15:clr>
            <a:srgbClr val="FBAE40"/>
          </p15:clr>
        </p15:guide>
        <p15:guide id="26" orient="horz" pos="2592">
          <p15:clr>
            <a:srgbClr val="FBAE40"/>
          </p15:clr>
        </p15:guide>
        <p15:guide id="27" orient="horz" pos="2916">
          <p15:clr>
            <a:srgbClr val="FBAE40"/>
          </p15:clr>
        </p15:guide>
        <p15:guide id="28" orient="horz" pos="32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66" name="Shape 66"/>
        <p:cNvGrpSpPr/>
        <p:nvPr/>
      </p:nvGrpSpPr>
      <p:grpSpPr>
        <a:xfrm>
          <a:off x="0" y="0"/>
          <a:ext cx="0" cy="0"/>
          <a:chOff x="0" y="0"/>
          <a:chExt cx="0" cy="0"/>
        </a:xfrm>
      </p:grpSpPr>
      <p:sp>
        <p:nvSpPr>
          <p:cNvPr id="67" name="Google Shape;67;p1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18"/>
          <p:cNvSpPr txBox="1"/>
          <p:nvPr>
            <p:ph idx="12" type="sldNum"/>
          </p:nvPr>
        </p:nvSpPr>
        <p:spPr>
          <a:xfrm>
            <a:off x="8680178" y="4663225"/>
            <a:ext cx="3411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8"/>
          <p:cNvPicPr preferRelativeResize="0"/>
          <p:nvPr/>
        </p:nvPicPr>
        <p:blipFill rotWithShape="1">
          <a:blip r:embed="rId2">
            <a:alphaModFix/>
          </a:blip>
          <a:srcRect b="0" l="0" r="0" t="0"/>
          <a:stretch/>
        </p:blipFill>
        <p:spPr>
          <a:xfrm>
            <a:off x="133350" y="4552625"/>
            <a:ext cx="3352800" cy="5135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4" name="Google Shape;74;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1" name="Google Shape;81;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2" name="Google Shape;82;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3" name="Google Shape;8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9" name="Google Shape;89;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7" name="Google Shape;97;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 name="Google Shape;98;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9" name="Google Shape;9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sp>
        <p:nvSpPr>
          <p:cNvPr id="104" name="Google Shape;104;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5" name="Google Shape;105;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6" name="Google Shape;10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3">
  <p:cSld name="TITLE Option 3">
    <p:spTree>
      <p:nvGrpSpPr>
        <p:cNvPr id="107" name="Shape 107"/>
        <p:cNvGrpSpPr/>
        <p:nvPr/>
      </p:nvGrpSpPr>
      <p:grpSpPr>
        <a:xfrm>
          <a:off x="0" y="0"/>
          <a:ext cx="0" cy="0"/>
          <a:chOff x="0" y="0"/>
          <a:chExt cx="0" cy="0"/>
        </a:xfrm>
      </p:grpSpPr>
      <p:cxnSp>
        <p:nvCxnSpPr>
          <p:cNvPr id="108" name="Google Shape;108;p28"/>
          <p:cNvCxnSpPr/>
          <p:nvPr/>
        </p:nvCxnSpPr>
        <p:spPr>
          <a:xfrm rot="10800000">
            <a:off x="63999" y="5082691"/>
            <a:ext cx="9015900" cy="0"/>
          </a:xfrm>
          <a:prstGeom prst="straightConnector1">
            <a:avLst/>
          </a:prstGeom>
          <a:noFill/>
          <a:ln cap="flat" cmpd="sng" w="9525">
            <a:solidFill>
              <a:srgbClr val="C00000"/>
            </a:solidFill>
            <a:prstDash val="solid"/>
            <a:miter lim="800000"/>
            <a:headEnd len="sm" w="sm" type="none"/>
            <a:tailEnd len="sm" w="sm" type="none"/>
          </a:ln>
        </p:spPr>
      </p:cxnSp>
      <p:sp>
        <p:nvSpPr>
          <p:cNvPr id="109" name="Google Shape;109;p28"/>
          <p:cNvSpPr txBox="1"/>
          <p:nvPr>
            <p:ph idx="1" type="body"/>
          </p:nvPr>
        </p:nvSpPr>
        <p:spPr>
          <a:xfrm>
            <a:off x="502672" y="4639816"/>
            <a:ext cx="6512700" cy="2988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lt1"/>
              </a:buClr>
              <a:buSzPts val="1500"/>
              <a:buNone/>
              <a:defRPr b="0" i="1" sz="1500">
                <a:solidFill>
                  <a:schemeClr val="lt1"/>
                </a:solidFill>
                <a:latin typeface="Arial"/>
                <a:ea typeface="Arial"/>
                <a:cs typeface="Arial"/>
                <a:sym typeface="Arial"/>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10" name="Google Shape;110;p28"/>
          <p:cNvSpPr txBox="1"/>
          <p:nvPr>
            <p:ph idx="2" type="body"/>
          </p:nvPr>
        </p:nvSpPr>
        <p:spPr>
          <a:xfrm>
            <a:off x="502674" y="3725483"/>
            <a:ext cx="6453300" cy="4692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lt1"/>
              </a:buClr>
              <a:buSzPts val="3000"/>
              <a:buNone/>
              <a:defRPr b="1" i="0" sz="3000">
                <a:solidFill>
                  <a:schemeClr val="lt1"/>
                </a:solidFill>
                <a:latin typeface="Arial"/>
                <a:ea typeface="Arial"/>
                <a:cs typeface="Arial"/>
                <a:sym typeface="Arial"/>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11" name="Google Shape;111;p28"/>
          <p:cNvSpPr txBox="1"/>
          <p:nvPr>
            <p:ph idx="3" type="body"/>
          </p:nvPr>
        </p:nvSpPr>
        <p:spPr>
          <a:xfrm>
            <a:off x="502672" y="4194821"/>
            <a:ext cx="6453300" cy="2766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SzPts val="1500"/>
              <a:buNone/>
              <a:defRPr b="0" i="0" sz="1500">
                <a:latin typeface="Arial"/>
                <a:ea typeface="Arial"/>
                <a:cs typeface="Arial"/>
                <a:sym typeface="Arial"/>
              </a:defRPr>
            </a:lvl1pPr>
            <a:lvl2pPr indent="-323850" lvl="1" marL="914400" rtl="0" algn="l">
              <a:lnSpc>
                <a:spcPct val="90000"/>
              </a:lnSpc>
              <a:spcBef>
                <a:spcPts val="1600"/>
              </a:spcBef>
              <a:spcAft>
                <a:spcPts val="0"/>
              </a:spcAft>
              <a:buSzPts val="1500"/>
              <a:buChar char="○"/>
              <a:defRPr b="0" i="0" sz="1500">
                <a:latin typeface="Arial"/>
                <a:ea typeface="Arial"/>
                <a:cs typeface="Arial"/>
                <a:sym typeface="Arial"/>
              </a:defRPr>
            </a:lvl2pPr>
            <a:lvl3pPr indent="-323850" lvl="2" marL="1371600" rtl="0" algn="l">
              <a:lnSpc>
                <a:spcPct val="90000"/>
              </a:lnSpc>
              <a:spcBef>
                <a:spcPts val="1600"/>
              </a:spcBef>
              <a:spcAft>
                <a:spcPts val="0"/>
              </a:spcAft>
              <a:buSzPts val="1500"/>
              <a:buChar char="■"/>
              <a:defRPr b="0" i="0" sz="1500">
                <a:latin typeface="Arial"/>
                <a:ea typeface="Arial"/>
                <a:cs typeface="Arial"/>
                <a:sym typeface="Arial"/>
              </a:defRPr>
            </a:lvl3pPr>
            <a:lvl4pPr indent="-323850" lvl="3" marL="1828800" rtl="0" algn="l">
              <a:lnSpc>
                <a:spcPct val="90000"/>
              </a:lnSpc>
              <a:spcBef>
                <a:spcPts val="1600"/>
              </a:spcBef>
              <a:spcAft>
                <a:spcPts val="0"/>
              </a:spcAft>
              <a:buSzPts val="1500"/>
              <a:buChar char="●"/>
              <a:defRPr b="0" i="0" sz="1500">
                <a:latin typeface="Arial"/>
                <a:ea typeface="Arial"/>
                <a:cs typeface="Arial"/>
                <a:sym typeface="Arial"/>
              </a:defRPr>
            </a:lvl4pPr>
            <a:lvl5pPr indent="-323850" lvl="4" marL="2286000" rtl="0" algn="l">
              <a:lnSpc>
                <a:spcPct val="90000"/>
              </a:lnSpc>
              <a:spcBef>
                <a:spcPts val="1600"/>
              </a:spcBef>
              <a:spcAft>
                <a:spcPts val="0"/>
              </a:spcAft>
              <a:buSzPts val="1500"/>
              <a:buChar char="○"/>
              <a:defRPr b="0" i="0" sz="1500">
                <a:latin typeface="Arial"/>
                <a:ea typeface="Arial"/>
                <a:cs typeface="Arial"/>
                <a:sym typeface="Arial"/>
              </a:defRPr>
            </a:lvl5pPr>
            <a:lvl6pPr indent="-317500" lvl="5" marL="2743200" rtl="0" algn="l">
              <a:lnSpc>
                <a:spcPct val="90000"/>
              </a:lnSpc>
              <a:spcBef>
                <a:spcPts val="1600"/>
              </a:spcBef>
              <a:spcAft>
                <a:spcPts val="0"/>
              </a:spcAft>
              <a:buSzPts val="1400"/>
              <a:buChar char="■"/>
              <a:defRPr/>
            </a:lvl6pPr>
            <a:lvl7pPr indent="-317500" lvl="6" marL="3200400" rtl="0" algn="l">
              <a:lnSpc>
                <a:spcPct val="90000"/>
              </a:lnSpc>
              <a:spcBef>
                <a:spcPts val="1600"/>
              </a:spcBef>
              <a:spcAft>
                <a:spcPts val="0"/>
              </a:spcAft>
              <a:buSzPts val="1400"/>
              <a:buChar char="●"/>
              <a:defRPr/>
            </a:lvl7pPr>
            <a:lvl8pPr indent="-317500" lvl="7" marL="3657600" rtl="0" algn="l">
              <a:lnSpc>
                <a:spcPct val="90000"/>
              </a:lnSpc>
              <a:spcBef>
                <a:spcPts val="1600"/>
              </a:spcBef>
              <a:spcAft>
                <a:spcPts val="0"/>
              </a:spcAft>
              <a:buSzPts val="1400"/>
              <a:buChar char="○"/>
              <a:defRPr/>
            </a:lvl8pPr>
            <a:lvl9pPr indent="-317500" lvl="8" marL="4114800" rtl="0" algn="l">
              <a:lnSpc>
                <a:spcPct val="90000"/>
              </a:lnSpc>
              <a:spcBef>
                <a:spcPts val="1600"/>
              </a:spcBef>
              <a:spcAft>
                <a:spcPts val="1600"/>
              </a:spcAft>
              <a:buSzPts val="1400"/>
              <a:buChar char="■"/>
              <a:defRPr/>
            </a:lvl9pPr>
          </a:lstStyle>
          <a:p/>
        </p:txBody>
      </p:sp>
      <p:sp>
        <p:nvSpPr>
          <p:cNvPr id="112" name="Google Shape;112;p28"/>
          <p:cNvSpPr/>
          <p:nvPr/>
        </p:nvSpPr>
        <p:spPr>
          <a:xfrm>
            <a:off x="0" y="4629150"/>
            <a:ext cx="9144000" cy="520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C1E3E"/>
              </a:solidFill>
              <a:latin typeface="Arial"/>
              <a:ea typeface="Arial"/>
              <a:cs typeface="Arial"/>
              <a:sym typeface="Arial"/>
            </a:endParaRPr>
          </a:p>
        </p:txBody>
      </p:sp>
      <p:pic>
        <p:nvPicPr>
          <p:cNvPr id="113" name="Google Shape;113;p28"/>
          <p:cNvPicPr preferRelativeResize="0"/>
          <p:nvPr/>
        </p:nvPicPr>
        <p:blipFill rotWithShape="1">
          <a:blip r:embed="rId2">
            <a:alphaModFix/>
          </a:blip>
          <a:srcRect b="0" l="0" r="0" t="0"/>
          <a:stretch/>
        </p:blipFill>
        <p:spPr>
          <a:xfrm>
            <a:off x="-5488" y="4461796"/>
            <a:ext cx="2664619" cy="875911"/>
          </a:xfrm>
          <a:prstGeom prst="rect">
            <a:avLst/>
          </a:prstGeom>
          <a:noFill/>
          <a:ln>
            <a:noFill/>
          </a:ln>
        </p:spPr>
      </p:pic>
      <p:sp>
        <p:nvSpPr>
          <p:cNvPr id="114" name="Google Shape;114;p28"/>
          <p:cNvSpPr txBox="1"/>
          <p:nvPr/>
        </p:nvSpPr>
        <p:spPr>
          <a:xfrm>
            <a:off x="8545573" y="4711557"/>
            <a:ext cx="421800" cy="2775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1" i="0" lang="en" sz="1400" u="none" cap="none" strike="noStrike">
                <a:solidFill>
                  <a:schemeClr val="lt1"/>
                </a:solidFill>
                <a:latin typeface="Arial"/>
                <a:ea typeface="Arial"/>
                <a:cs typeface="Arial"/>
                <a:sym typeface="Arial"/>
              </a:rPr>
              <a:t>‹#›</a:t>
            </a:fld>
            <a:endParaRPr b="1"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3240">
          <p15:clr>
            <a:srgbClr val="FBAE40"/>
          </p15:clr>
        </p15:guide>
        <p15:guide id="4" pos="3600">
          <p15:clr>
            <a:srgbClr val="FBAE40"/>
          </p15:clr>
        </p15:guide>
        <p15:guide id="5" pos="3960">
          <p15:clr>
            <a:srgbClr val="FBAE40"/>
          </p15:clr>
        </p15:guide>
        <p15:guide id="6" pos="4320">
          <p15:clr>
            <a:srgbClr val="FBAE40"/>
          </p15:clr>
        </p15:guide>
        <p15:guide id="7" pos="4680">
          <p15:clr>
            <a:srgbClr val="FBAE40"/>
          </p15:clr>
        </p15:guide>
        <p15:guide id="8" pos="5040">
          <p15:clr>
            <a:srgbClr val="FBAE40"/>
          </p15:clr>
        </p15:guide>
        <p15:guide id="9" pos="5400">
          <p15:clr>
            <a:srgbClr val="FBAE40"/>
          </p15:clr>
        </p15:guide>
        <p15:guide id="10" pos="5760">
          <p15:clr>
            <a:srgbClr val="FBAE40"/>
          </p15:clr>
        </p15:guide>
        <p15:guide id="11" pos="2520">
          <p15:clr>
            <a:srgbClr val="FBAE40"/>
          </p15:clr>
        </p15:guide>
        <p15:guide id="12" pos="2160">
          <p15:clr>
            <a:srgbClr val="FBAE40"/>
          </p15:clr>
        </p15:guide>
        <p15:guide id="13" pos="1800">
          <p15:clr>
            <a:srgbClr val="FBAE40"/>
          </p15:clr>
        </p15:guide>
        <p15:guide id="14" pos="1440">
          <p15:clr>
            <a:srgbClr val="FBAE40"/>
          </p15:clr>
        </p15:guide>
        <p15:guide id="15" pos="1080">
          <p15:clr>
            <a:srgbClr val="FBAE40"/>
          </p15:clr>
        </p15:guide>
        <p15:guide id="16" pos="720">
          <p15:clr>
            <a:srgbClr val="FBAE40"/>
          </p15:clr>
        </p15:guide>
        <p15:guide id="17" pos="360">
          <p15:clr>
            <a:srgbClr val="FBAE40"/>
          </p15:clr>
        </p15:guide>
        <p15:guide id="18">
          <p15:clr>
            <a:srgbClr val="FBAE40"/>
          </p15:clr>
        </p15:guide>
        <p15:guide id="19" orient="horz" pos="1296">
          <p15:clr>
            <a:srgbClr val="FBAE40"/>
          </p15:clr>
        </p15:guide>
        <p15:guide id="20" orient="horz" pos="972">
          <p15:clr>
            <a:srgbClr val="FBAE40"/>
          </p15:clr>
        </p15:guide>
        <p15:guide id="21" orient="horz" pos="648">
          <p15:clr>
            <a:srgbClr val="FBAE40"/>
          </p15:clr>
        </p15:guide>
        <p15:guide id="22" orient="horz" pos="324">
          <p15:clr>
            <a:srgbClr val="FBAE40"/>
          </p15:clr>
        </p15:guide>
        <p15:guide id="23" orient="horz">
          <p15:clr>
            <a:srgbClr val="FBAE40"/>
          </p15:clr>
        </p15:guide>
        <p15:guide id="24" orient="horz" pos="1944">
          <p15:clr>
            <a:srgbClr val="FBAE40"/>
          </p15:clr>
        </p15:guide>
        <p15:guide id="25" orient="horz" pos="2268">
          <p15:clr>
            <a:srgbClr val="FBAE40"/>
          </p15:clr>
        </p15:guide>
        <p15:guide id="26" orient="horz" pos="2592">
          <p15:clr>
            <a:srgbClr val="FBAE40"/>
          </p15:clr>
        </p15:guide>
        <p15:guide id="27" orient="horz" pos="2916">
          <p15:clr>
            <a:srgbClr val="FBAE40"/>
          </p15:clr>
        </p15:guide>
        <p15:guide id="28" orient="horz" pos="32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115" name="Shape 115"/>
        <p:cNvGrpSpPr/>
        <p:nvPr/>
      </p:nvGrpSpPr>
      <p:grpSpPr>
        <a:xfrm>
          <a:off x="0" y="0"/>
          <a:ext cx="0" cy="0"/>
          <a:chOff x="0" y="0"/>
          <a:chExt cx="0" cy="0"/>
        </a:xfrm>
      </p:grpSpPr>
      <p:sp>
        <p:nvSpPr>
          <p:cNvPr id="116" name="Google Shape;116;p29"/>
          <p:cNvSpPr/>
          <p:nvPr/>
        </p:nvSpPr>
        <p:spPr>
          <a:xfrm>
            <a:off x="0" y="4629150"/>
            <a:ext cx="9144000" cy="520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BC1E3E"/>
              </a:solidFill>
              <a:latin typeface="Arial"/>
              <a:ea typeface="Arial"/>
              <a:cs typeface="Arial"/>
              <a:sym typeface="Arial"/>
            </a:endParaRPr>
          </a:p>
        </p:txBody>
      </p:sp>
      <p:pic>
        <p:nvPicPr>
          <p:cNvPr id="117" name="Google Shape;117;p29"/>
          <p:cNvPicPr preferRelativeResize="0"/>
          <p:nvPr/>
        </p:nvPicPr>
        <p:blipFill rotWithShape="1">
          <a:blip r:embed="rId2">
            <a:alphaModFix/>
          </a:blip>
          <a:srcRect b="0" l="0" r="0" t="0"/>
          <a:stretch/>
        </p:blipFill>
        <p:spPr>
          <a:xfrm>
            <a:off x="-5488" y="4461796"/>
            <a:ext cx="2664619" cy="875911"/>
          </a:xfrm>
          <a:prstGeom prst="rect">
            <a:avLst/>
          </a:prstGeom>
          <a:noFill/>
          <a:ln>
            <a:noFill/>
          </a:ln>
        </p:spPr>
      </p:pic>
      <p:sp>
        <p:nvSpPr>
          <p:cNvPr id="118" name="Google Shape;118;p29"/>
          <p:cNvSpPr/>
          <p:nvPr/>
        </p:nvSpPr>
        <p:spPr>
          <a:xfrm>
            <a:off x="64101" y="60809"/>
            <a:ext cx="9015900" cy="5022000"/>
          </a:xfrm>
          <a:prstGeom prst="rect">
            <a:avLst/>
          </a:prstGeom>
          <a:noFill/>
          <a:ln cap="flat" cmpd="sng" w="9525">
            <a:solidFill>
              <a:srgbClr val="BA0C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9" name="Google Shape;119;p29"/>
          <p:cNvPicPr preferRelativeResize="0"/>
          <p:nvPr/>
        </p:nvPicPr>
        <p:blipFill rotWithShape="1">
          <a:blip r:embed="rId3">
            <a:alphaModFix/>
          </a:blip>
          <a:srcRect b="0" l="0" r="0" t="0"/>
          <a:stretch/>
        </p:blipFill>
        <p:spPr>
          <a:xfrm>
            <a:off x="394841" y="-123945"/>
            <a:ext cx="353318" cy="513379"/>
          </a:xfrm>
          <a:prstGeom prst="rect">
            <a:avLst/>
          </a:prstGeom>
          <a:noFill/>
          <a:ln>
            <a:noFill/>
          </a:ln>
        </p:spPr>
      </p:pic>
      <p:sp>
        <p:nvSpPr>
          <p:cNvPr id="120" name="Google Shape;120;p29"/>
          <p:cNvSpPr txBox="1"/>
          <p:nvPr>
            <p:ph idx="1" type="body"/>
          </p:nvPr>
        </p:nvSpPr>
        <p:spPr>
          <a:xfrm>
            <a:off x="506726" y="408986"/>
            <a:ext cx="8114700" cy="564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dk1"/>
              </a:buClr>
              <a:buSzPts val="2700"/>
              <a:buNone/>
              <a:defRPr b="1" i="0" sz="2700" u="sng">
                <a:solidFill>
                  <a:schemeClr val="dk1"/>
                </a:solidFill>
                <a:latin typeface="Arial"/>
                <a:ea typeface="Arial"/>
                <a:cs typeface="Arial"/>
                <a:sym typeface="Arial"/>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21" name="Google Shape;121;p29"/>
          <p:cNvSpPr/>
          <p:nvPr>
            <p:ph idx="2" type="media"/>
          </p:nvPr>
        </p:nvSpPr>
        <p:spPr>
          <a:xfrm>
            <a:off x="1828800" y="1141306"/>
            <a:ext cx="5486400" cy="30861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2" name="Google Shape;122;p29"/>
          <p:cNvSpPr txBox="1"/>
          <p:nvPr/>
        </p:nvSpPr>
        <p:spPr>
          <a:xfrm>
            <a:off x="8545573" y="4711557"/>
            <a:ext cx="421800" cy="2775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1" i="0" lang="en" sz="1400" u="sng" cap="none" strike="noStrike">
                <a:solidFill>
                  <a:schemeClr val="lt1"/>
                </a:solidFill>
                <a:latin typeface="Arial"/>
                <a:ea typeface="Arial"/>
                <a:cs typeface="Arial"/>
                <a:sym typeface="Arial"/>
              </a:rPr>
              <a:t>‹#›</a:t>
            </a:fld>
            <a:endParaRPr b="1" i="0" sz="1400" u="sng" cap="none" strike="noStrike">
              <a:solidFill>
                <a:schemeClr val="lt1"/>
              </a:solidFill>
              <a:latin typeface="Arial"/>
              <a:ea typeface="Arial"/>
              <a:cs typeface="Arial"/>
              <a:sym typeface="Arial"/>
            </a:endParaRPr>
          </a:p>
        </p:txBody>
      </p:sp>
      <p:sp>
        <p:nvSpPr>
          <p:cNvPr id="123" name="Google Shape;123;p29"/>
          <p:cNvSpPr txBox="1"/>
          <p:nvPr>
            <p:ph idx="3" type="body"/>
          </p:nvPr>
        </p:nvSpPr>
        <p:spPr>
          <a:xfrm>
            <a:off x="5146808" y="4733281"/>
            <a:ext cx="3395700" cy="2073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chemeClr val="lt1"/>
              </a:buClr>
              <a:buSzPts val="1400"/>
              <a:buNone/>
              <a:defRPr b="1" i="0" sz="1400">
                <a:solidFill>
                  <a:schemeClr val="lt1"/>
                </a:solidFill>
                <a:latin typeface="Arial"/>
                <a:ea typeface="Arial"/>
                <a:cs typeface="Arial"/>
                <a:sym typeface="Arial"/>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3240">
          <p15:clr>
            <a:srgbClr val="FBAE40"/>
          </p15:clr>
        </p15:guide>
        <p15:guide id="4" pos="3600">
          <p15:clr>
            <a:srgbClr val="FBAE40"/>
          </p15:clr>
        </p15:guide>
        <p15:guide id="5" pos="3960">
          <p15:clr>
            <a:srgbClr val="FBAE40"/>
          </p15:clr>
        </p15:guide>
        <p15:guide id="6" pos="4320">
          <p15:clr>
            <a:srgbClr val="FBAE40"/>
          </p15:clr>
        </p15:guide>
        <p15:guide id="7" pos="4680">
          <p15:clr>
            <a:srgbClr val="FBAE40"/>
          </p15:clr>
        </p15:guide>
        <p15:guide id="8" pos="5040">
          <p15:clr>
            <a:srgbClr val="FBAE40"/>
          </p15:clr>
        </p15:guide>
        <p15:guide id="9" pos="5400">
          <p15:clr>
            <a:srgbClr val="FBAE40"/>
          </p15:clr>
        </p15:guide>
        <p15:guide id="10" pos="5760">
          <p15:clr>
            <a:srgbClr val="FBAE40"/>
          </p15:clr>
        </p15:guide>
        <p15:guide id="11" pos="2520">
          <p15:clr>
            <a:srgbClr val="FBAE40"/>
          </p15:clr>
        </p15:guide>
        <p15:guide id="12" pos="2160">
          <p15:clr>
            <a:srgbClr val="FBAE40"/>
          </p15:clr>
        </p15:guide>
        <p15:guide id="13" pos="1800">
          <p15:clr>
            <a:srgbClr val="FBAE40"/>
          </p15:clr>
        </p15:guide>
        <p15:guide id="14" pos="1440">
          <p15:clr>
            <a:srgbClr val="FBAE40"/>
          </p15:clr>
        </p15:guide>
        <p15:guide id="15" pos="1080">
          <p15:clr>
            <a:srgbClr val="FBAE40"/>
          </p15:clr>
        </p15:guide>
        <p15:guide id="16" pos="720">
          <p15:clr>
            <a:srgbClr val="FBAE40"/>
          </p15:clr>
        </p15:guide>
        <p15:guide id="17" pos="360">
          <p15:clr>
            <a:srgbClr val="FBAE40"/>
          </p15:clr>
        </p15:guide>
        <p15:guide id="18">
          <p15:clr>
            <a:srgbClr val="FBAE40"/>
          </p15:clr>
        </p15:guide>
        <p15:guide id="19" orient="horz" pos="1296">
          <p15:clr>
            <a:srgbClr val="FBAE40"/>
          </p15:clr>
        </p15:guide>
        <p15:guide id="20" orient="horz" pos="972">
          <p15:clr>
            <a:srgbClr val="FBAE40"/>
          </p15:clr>
        </p15:guide>
        <p15:guide id="21" orient="horz" pos="648">
          <p15:clr>
            <a:srgbClr val="FBAE40"/>
          </p15:clr>
        </p15:guide>
        <p15:guide id="22" orient="horz" pos="324">
          <p15:clr>
            <a:srgbClr val="FBAE40"/>
          </p15:clr>
        </p15:guide>
        <p15:guide id="23" orient="horz">
          <p15:clr>
            <a:srgbClr val="FBAE40"/>
          </p15:clr>
        </p15:guide>
        <p15:guide id="24" orient="horz" pos="1944">
          <p15:clr>
            <a:srgbClr val="FBAE40"/>
          </p15:clr>
        </p15:guide>
        <p15:guide id="25" orient="horz" pos="2268">
          <p15:clr>
            <a:srgbClr val="FBAE40"/>
          </p15:clr>
        </p15:guide>
        <p15:guide id="26" orient="horz" pos="2592">
          <p15:clr>
            <a:srgbClr val="FBAE40"/>
          </p15:clr>
        </p15:guide>
        <p15:guide id="27" orient="horz" pos="2916">
          <p15:clr>
            <a:srgbClr val="FBAE40"/>
          </p15:clr>
        </p15:guide>
        <p15:guide id="28" orient="horz" pos="3240">
          <p15:clr>
            <a:srgbClr val="FBAE40"/>
          </p15:clr>
        </p15:guide>
        <p15:guide id="29" orient="horz" pos="30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4" name="Shape 124"/>
        <p:cNvGrpSpPr/>
        <p:nvPr/>
      </p:nvGrpSpPr>
      <p:grpSpPr>
        <a:xfrm>
          <a:off x="0" y="0"/>
          <a:ext cx="0" cy="0"/>
          <a:chOff x="0" y="0"/>
          <a:chExt cx="0" cy="0"/>
        </a:xfrm>
      </p:grpSpPr>
      <p:sp>
        <p:nvSpPr>
          <p:cNvPr id="125" name="Google Shape;125;p3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1pPr>
            <a:lvl2pPr lvl="1"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2pPr>
            <a:lvl3pPr lvl="2"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3pPr>
            <a:lvl4pPr lvl="3"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4pPr>
            <a:lvl5pPr lvl="4"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5pPr>
            <a:lvl6pPr lvl="5"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6" name="Google Shape;126;p3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Comic Sans MS"/>
                <a:ea typeface="Comic Sans MS"/>
                <a:cs typeface="Comic Sans MS"/>
                <a:sym typeface="Comic Sans MS"/>
              </a:defRPr>
            </a:lvl1pPr>
            <a:lvl2pPr indent="-381000" lvl="1" marL="9144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omic Sans MS"/>
                <a:ea typeface="Comic Sans MS"/>
                <a:cs typeface="Comic Sans MS"/>
                <a:sym typeface="Comic Sans MS"/>
              </a:defRPr>
            </a:lvl3pPr>
            <a:lvl4pPr indent="-342900" lvl="3" marL="18288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Comic Sans MS"/>
                <a:ea typeface="Comic Sans MS"/>
                <a:cs typeface="Comic Sans MS"/>
                <a:sym typeface="Comic Sans MS"/>
              </a:defRPr>
            </a:lvl4pPr>
            <a:lvl5pPr indent="-342900" lvl="4" marL="22860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Comic Sans MS"/>
                <a:ea typeface="Comic Sans MS"/>
                <a:cs typeface="Comic Sans MS"/>
                <a:sym typeface="Comic Sans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3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Comic Sans MS"/>
                <a:ea typeface="Comic Sans MS"/>
                <a:cs typeface="Comic Sans MS"/>
                <a:sym typeface="Comic Sans MS"/>
              </a:defRPr>
            </a:lvl1pPr>
            <a:lvl2pPr indent="-381000" lvl="1" marL="9144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omic Sans MS"/>
                <a:ea typeface="Comic Sans MS"/>
                <a:cs typeface="Comic Sans MS"/>
                <a:sym typeface="Comic Sans MS"/>
              </a:defRPr>
            </a:lvl3pPr>
            <a:lvl4pPr indent="-342900" lvl="3" marL="18288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Comic Sans MS"/>
                <a:ea typeface="Comic Sans MS"/>
                <a:cs typeface="Comic Sans MS"/>
                <a:sym typeface="Comic Sans MS"/>
              </a:defRPr>
            </a:lvl4pPr>
            <a:lvl5pPr indent="-342900" lvl="4" marL="22860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Comic Sans MS"/>
                <a:ea typeface="Comic Sans MS"/>
                <a:cs typeface="Comic Sans MS"/>
                <a:sym typeface="Comic Sans M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3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omic Sans MS"/>
                <a:ea typeface="Comic Sans MS"/>
                <a:cs typeface="Comic Sans MS"/>
                <a:sym typeface="Comic Sans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9" name="Google Shape;129;p3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omic Sans MS"/>
                <a:ea typeface="Comic Sans MS"/>
                <a:cs typeface="Comic Sans MS"/>
                <a:sym typeface="Comic Sans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0" name="Google Shape;130;p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3">
    <p:spTree>
      <p:nvGrpSpPr>
        <p:cNvPr id="131" name="Shape 131"/>
        <p:cNvGrpSpPr/>
        <p:nvPr/>
      </p:nvGrpSpPr>
      <p:grpSpPr>
        <a:xfrm>
          <a:off x="0" y="0"/>
          <a:ext cx="0" cy="0"/>
          <a:chOff x="0" y="0"/>
          <a:chExt cx="0" cy="0"/>
        </a:xfrm>
      </p:grpSpPr>
      <p:sp>
        <p:nvSpPr>
          <p:cNvPr id="132" name="Google Shape;132;p31"/>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1"/>
          <p:cNvSpPr/>
          <p:nvPr/>
        </p:nvSpPr>
        <p:spPr>
          <a:xfrm>
            <a:off x="25" y="0"/>
            <a:ext cx="9143982" cy="3277800"/>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1"/>
          <p:cNvSpPr txBox="1"/>
          <p:nvPr>
            <p:ph type="ctrTitle"/>
          </p:nvPr>
        </p:nvSpPr>
        <p:spPr>
          <a:xfrm>
            <a:off x="311700" y="3537800"/>
            <a:ext cx="8097600" cy="1005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135" name="Google Shape;13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6" name="Shape 136"/>
        <p:cNvGrpSpPr/>
        <p:nvPr/>
      </p:nvGrpSpPr>
      <p:grpSpPr>
        <a:xfrm>
          <a:off x="0" y="0"/>
          <a:ext cx="0" cy="0"/>
          <a:chOff x="0" y="0"/>
          <a:chExt cx="0" cy="0"/>
        </a:xfrm>
      </p:grpSpPr>
      <p:sp>
        <p:nvSpPr>
          <p:cNvPr id="137" name="Google Shape;137;p3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1pPr>
            <a:lvl2pPr lvl="1"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2pPr>
            <a:lvl3pPr lvl="2"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3pPr>
            <a:lvl4pPr lvl="3"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4pPr>
            <a:lvl5pPr lvl="4" marR="0" rtl="0" algn="ctr">
              <a:lnSpc>
                <a:spcPct val="100000"/>
              </a:lnSpc>
              <a:spcBef>
                <a:spcPts val="0"/>
              </a:spcBef>
              <a:spcAft>
                <a:spcPts val="0"/>
              </a:spcAft>
              <a:buSzPts val="1400"/>
              <a:buNone/>
              <a:defRPr b="0" i="0" sz="4400" u="none" cap="none" strike="noStrike">
                <a:solidFill>
                  <a:srgbClr val="FFFF99"/>
                </a:solidFill>
                <a:latin typeface="Comic Sans MS"/>
                <a:ea typeface="Comic Sans MS"/>
                <a:cs typeface="Comic Sans MS"/>
                <a:sym typeface="Comic Sans MS"/>
              </a:defRPr>
            </a:lvl5pPr>
            <a:lvl6pPr lvl="5"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38" name="Google Shape;138;p3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lt1"/>
              </a:buClr>
              <a:buSzPts val="3200"/>
              <a:buFont typeface="Arial"/>
              <a:buChar char="•"/>
              <a:defRPr b="0" i="0" sz="3200" u="none" cap="none" strike="noStrike">
                <a:solidFill>
                  <a:schemeClr val="lt1"/>
                </a:solidFill>
                <a:latin typeface="Comic Sans MS"/>
                <a:ea typeface="Comic Sans MS"/>
                <a:cs typeface="Comic Sans MS"/>
                <a:sym typeface="Comic Sans MS"/>
              </a:defRPr>
            </a:lvl1pPr>
            <a:lvl2pPr indent="-406400" lvl="1" marL="9144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Comic Sans MS"/>
                <a:ea typeface="Comic Sans MS"/>
                <a:cs typeface="Comic Sans MS"/>
                <a:sym typeface="Comic Sans MS"/>
              </a:defRPr>
            </a:lvl2pPr>
            <a:lvl3pPr indent="-381000" lvl="2" marL="13716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omic Sans MS"/>
                <a:ea typeface="Comic Sans MS"/>
                <a:cs typeface="Comic Sans MS"/>
                <a:sym typeface="Comic Sans MS"/>
              </a:defRPr>
            </a:lvl4pPr>
            <a:lvl5pPr indent="-355600" lvl="4" marL="22860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omic Sans MS"/>
                <a:ea typeface="Comic Sans MS"/>
                <a:cs typeface="Comic Sans MS"/>
                <a:sym typeface="Comic Sans M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9" name="Google Shape;139;p3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omic Sans MS"/>
                <a:ea typeface="Comic Sans MS"/>
                <a:cs typeface="Comic Sans MS"/>
                <a:sym typeface="Comic Sans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0" name="Google Shape;140;p3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omic Sans MS"/>
                <a:ea typeface="Comic Sans MS"/>
                <a:cs typeface="Comic Sans MS"/>
                <a:sym typeface="Comic Sans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1" name="Google Shape;141;p3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omic Sans MS"/>
                <a:ea typeface="Comic Sans MS"/>
                <a:cs typeface="Comic Sans MS"/>
                <a:sym typeface="Comic Sans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theme" Target="../theme/theme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5" name="Google Shape;5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6" name="Google Shape;5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hyperlink" Target="https://www.covid19.uga.edu/us-importation-risk.html" TargetMode="External"/><Relationship Id="rId6"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45.png"/><Relationship Id="rId8"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4.jpg"/><Relationship Id="rId4" Type="http://schemas.openxmlformats.org/officeDocument/2006/relationships/image" Target="../media/image47.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hyperlink" Target="https://www.ecology.uga.edu/drake-to-develop-spatial-interaction-model-for-japanese-encephalitis-virus/" TargetMode="External"/><Relationship Id="rId6" Type="http://schemas.openxmlformats.org/officeDocument/2006/relationships/hyperlink" Target="https://jevisn.org/" TargetMode="External"/><Relationship Id="rId7"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1.jpg"/><Relationship Id="rId4" Type="http://schemas.openxmlformats.org/officeDocument/2006/relationships/image" Target="../media/image36.jp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3.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hyperlink" Target="https://www.covid19.uga.edu/nowcast" TargetMode="External"/><Relationship Id="rId6" Type="http://schemas.openxmlformats.org/officeDocument/2006/relationships/image" Target="../media/image49.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gif"/><Relationship Id="rId4" Type="http://schemas.openxmlformats.org/officeDocument/2006/relationships/hyperlink" Target="https://rai.onlinelibrary.wiley.com/doi/full/10.1111/j.1467-9655.2010.01612.x" TargetMode="External"/><Relationship Id="rId5" Type="http://schemas.openxmlformats.org/officeDocument/2006/relationships/image" Target="../media/image19.png"/><Relationship Id="rId6"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0.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3"/>
          <p:cNvSpPr/>
          <p:nvPr/>
        </p:nvSpPr>
        <p:spPr>
          <a:xfrm>
            <a:off x="-4650" y="-750"/>
            <a:ext cx="9144000" cy="51435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33"/>
          <p:cNvSpPr txBox="1"/>
          <p:nvPr>
            <p:ph type="ctrTitle"/>
          </p:nvPr>
        </p:nvSpPr>
        <p:spPr>
          <a:xfrm>
            <a:off x="311708" y="9731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Modeling in Disease Ecology </a:t>
            </a:r>
            <a:endParaRPr>
              <a:solidFill>
                <a:schemeClr val="lt1"/>
              </a:solidFill>
            </a:endParaRPr>
          </a:p>
        </p:txBody>
      </p:sp>
      <p:sp>
        <p:nvSpPr>
          <p:cNvPr id="148" name="Google Shape;148;p33"/>
          <p:cNvSpPr txBox="1"/>
          <p:nvPr>
            <p:ph idx="1" type="subTitle"/>
          </p:nvPr>
        </p:nvSpPr>
        <p:spPr>
          <a:xfrm>
            <a:off x="311700" y="3215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solidFill>
                  <a:schemeClr val="lt1"/>
                </a:solidFill>
              </a:rPr>
              <a:t>May 21, 2024</a:t>
            </a:r>
            <a:endParaRPr sz="2500">
              <a:solidFill>
                <a:schemeClr val="lt1"/>
              </a:solidFill>
            </a:endParaRPr>
          </a:p>
        </p:txBody>
      </p:sp>
      <p:sp>
        <p:nvSpPr>
          <p:cNvPr id="149" name="Google Shape;149;p33"/>
          <p:cNvSpPr txBox="1"/>
          <p:nvPr/>
        </p:nvSpPr>
        <p:spPr>
          <a:xfrm>
            <a:off x="146075" y="4066421"/>
            <a:ext cx="31434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John M. Drake</a:t>
            </a:r>
            <a:endParaRPr sz="1800">
              <a:solidFill>
                <a:schemeClr val="lt1"/>
              </a:solidFill>
            </a:endParaRPr>
          </a:p>
          <a:p>
            <a:pPr indent="0" lvl="0" marL="0" rtl="0" algn="l">
              <a:spcBef>
                <a:spcPts val="0"/>
              </a:spcBef>
              <a:spcAft>
                <a:spcPts val="0"/>
              </a:spcAft>
              <a:buNone/>
            </a:pPr>
            <a:r>
              <a:rPr lang="en" sz="1800">
                <a:solidFill>
                  <a:schemeClr val="lt1"/>
                </a:solidFill>
              </a:rPr>
              <a:t>University of Georgia</a:t>
            </a:r>
            <a:endParaRPr sz="1800">
              <a:solidFill>
                <a:schemeClr val="lt1"/>
              </a:solidFill>
            </a:endParaRPr>
          </a:p>
          <a:p>
            <a:pPr indent="0" lvl="0" marL="0" rtl="0" algn="l">
              <a:spcBef>
                <a:spcPts val="0"/>
              </a:spcBef>
              <a:spcAft>
                <a:spcPts val="0"/>
              </a:spcAft>
              <a:buNone/>
            </a:pPr>
            <a:r>
              <a:rPr lang="en" sz="1800">
                <a:solidFill>
                  <a:schemeClr val="lt1"/>
                </a:solidFill>
              </a:rPr>
              <a:t>Email: jdrake@uga.edu</a:t>
            </a:r>
            <a:endParaRPr sz="1800">
              <a:solidFill>
                <a:schemeClr val="lt1"/>
              </a:solidFill>
            </a:endParaRPr>
          </a:p>
        </p:txBody>
      </p:sp>
      <p:pic>
        <p:nvPicPr>
          <p:cNvPr id="150" name="Google Shape;150;p33"/>
          <p:cNvPicPr preferRelativeResize="0"/>
          <p:nvPr/>
        </p:nvPicPr>
        <p:blipFill>
          <a:blip r:embed="rId3">
            <a:alphaModFix/>
          </a:blip>
          <a:stretch>
            <a:fillRect/>
          </a:stretch>
        </p:blipFill>
        <p:spPr>
          <a:xfrm>
            <a:off x="0" y="-37325"/>
            <a:ext cx="4919946" cy="104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42"/>
          <p:cNvGrpSpPr/>
          <p:nvPr/>
        </p:nvGrpSpPr>
        <p:grpSpPr>
          <a:xfrm>
            <a:off x="1998456" y="790971"/>
            <a:ext cx="5590688" cy="4181657"/>
            <a:chOff x="2769066" y="929975"/>
            <a:chExt cx="5201124" cy="3890275"/>
          </a:xfrm>
        </p:grpSpPr>
        <p:pic>
          <p:nvPicPr>
            <p:cNvPr id="279" name="Google Shape;279;p42"/>
            <p:cNvPicPr preferRelativeResize="0"/>
            <p:nvPr/>
          </p:nvPicPr>
          <p:blipFill>
            <a:blip r:embed="rId3">
              <a:alphaModFix amt="71000"/>
            </a:blip>
            <a:stretch>
              <a:fillRect/>
            </a:stretch>
          </p:blipFill>
          <p:spPr>
            <a:xfrm>
              <a:off x="2769066" y="929975"/>
              <a:ext cx="5201124" cy="3890275"/>
            </a:xfrm>
            <a:prstGeom prst="rect">
              <a:avLst/>
            </a:prstGeom>
            <a:noFill/>
            <a:ln>
              <a:noFill/>
            </a:ln>
          </p:spPr>
        </p:pic>
        <p:sp>
          <p:nvSpPr>
            <p:cNvPr id="280" name="Google Shape;280;p42"/>
            <p:cNvSpPr txBox="1"/>
            <p:nvPr/>
          </p:nvSpPr>
          <p:spPr>
            <a:xfrm>
              <a:off x="2894141" y="2530437"/>
              <a:ext cx="1977900" cy="54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00"/>
                  </a:solidFill>
                  <a:latin typeface="Lexend"/>
                  <a:ea typeface="Lexend"/>
                  <a:cs typeface="Lexend"/>
                  <a:sym typeface="Lexend"/>
                </a:rPr>
                <a:t>Mechanistic</a:t>
              </a:r>
              <a:br>
                <a:rPr b="1" lang="en" sz="1300">
                  <a:solidFill>
                    <a:srgbClr val="000000"/>
                  </a:solidFill>
                  <a:latin typeface="Lexend"/>
                  <a:ea typeface="Lexend"/>
                  <a:cs typeface="Lexend"/>
                  <a:sym typeface="Lexend"/>
                </a:rPr>
              </a:br>
              <a:r>
                <a:rPr b="1" lang="en" sz="1300">
                  <a:solidFill>
                    <a:srgbClr val="000000"/>
                  </a:solidFill>
                  <a:latin typeface="Lexend"/>
                  <a:ea typeface="Lexend"/>
                  <a:cs typeface="Lexend"/>
                  <a:sym typeface="Lexend"/>
                </a:rPr>
                <a:t>models</a:t>
              </a:r>
              <a:endParaRPr b="1" sz="1300">
                <a:solidFill>
                  <a:srgbClr val="000000"/>
                </a:solidFill>
                <a:latin typeface="Lexend"/>
                <a:ea typeface="Lexend"/>
                <a:cs typeface="Lexend"/>
                <a:sym typeface="Lexend"/>
              </a:endParaRPr>
            </a:p>
          </p:txBody>
        </p:sp>
        <p:sp>
          <p:nvSpPr>
            <p:cNvPr id="281" name="Google Shape;281;p42"/>
            <p:cNvSpPr txBox="1"/>
            <p:nvPr/>
          </p:nvSpPr>
          <p:spPr>
            <a:xfrm>
              <a:off x="6755791" y="2395251"/>
              <a:ext cx="1133700" cy="9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00"/>
                  </a:solidFill>
                  <a:latin typeface="Lexend"/>
                  <a:ea typeface="Lexend"/>
                  <a:cs typeface="Lexend"/>
                  <a:sym typeface="Lexend"/>
                </a:rPr>
                <a:t>Statistical</a:t>
              </a:r>
              <a:br>
                <a:rPr b="1" lang="en" sz="1300">
                  <a:solidFill>
                    <a:srgbClr val="000000"/>
                  </a:solidFill>
                  <a:latin typeface="Lexend"/>
                  <a:ea typeface="Lexend"/>
                  <a:cs typeface="Lexend"/>
                  <a:sym typeface="Lexend"/>
                </a:rPr>
              </a:br>
              <a:r>
                <a:rPr b="1" lang="en" sz="1300">
                  <a:solidFill>
                    <a:srgbClr val="000000"/>
                  </a:solidFill>
                  <a:latin typeface="Lexend"/>
                  <a:ea typeface="Lexend"/>
                  <a:cs typeface="Lexend"/>
                  <a:sym typeface="Lexend"/>
                </a:rPr>
                <a:t>models &amp; </a:t>
              </a:r>
              <a:br>
                <a:rPr b="1" lang="en" sz="1300">
                  <a:solidFill>
                    <a:srgbClr val="000000"/>
                  </a:solidFill>
                  <a:latin typeface="Lexend"/>
                  <a:ea typeface="Lexend"/>
                  <a:cs typeface="Lexend"/>
                  <a:sym typeface="Lexend"/>
                </a:rPr>
              </a:br>
              <a:r>
                <a:rPr b="1" lang="en" sz="1300">
                  <a:solidFill>
                    <a:srgbClr val="000000"/>
                  </a:solidFill>
                  <a:latin typeface="Lexend"/>
                  <a:ea typeface="Lexend"/>
                  <a:cs typeface="Lexend"/>
                  <a:sym typeface="Lexend"/>
                </a:rPr>
                <a:t>machine learning</a:t>
              </a:r>
              <a:endParaRPr b="1" sz="1300">
                <a:solidFill>
                  <a:srgbClr val="000000"/>
                </a:solidFill>
                <a:latin typeface="Lexend"/>
                <a:ea typeface="Lexend"/>
                <a:cs typeface="Lexend"/>
                <a:sym typeface="Lexend"/>
              </a:endParaRPr>
            </a:p>
          </p:txBody>
        </p:sp>
        <p:sp>
          <p:nvSpPr>
            <p:cNvPr id="282" name="Google Shape;282;p42"/>
            <p:cNvSpPr txBox="1"/>
            <p:nvPr/>
          </p:nvSpPr>
          <p:spPr>
            <a:xfrm>
              <a:off x="4615541" y="2682837"/>
              <a:ext cx="19779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00"/>
                  </a:solidFill>
                  <a:latin typeface="Lexend"/>
                  <a:ea typeface="Lexend"/>
                  <a:cs typeface="Lexend"/>
                  <a:sym typeface="Lexend"/>
                </a:rPr>
                <a:t>Hybrid models</a:t>
              </a:r>
              <a:endParaRPr b="1" sz="1300">
                <a:solidFill>
                  <a:srgbClr val="000000"/>
                </a:solidFill>
                <a:latin typeface="Lexend"/>
                <a:ea typeface="Lexend"/>
                <a:cs typeface="Lexend"/>
                <a:sym typeface="Lexend"/>
              </a:endParaRPr>
            </a:p>
          </p:txBody>
        </p:sp>
        <p:sp>
          <p:nvSpPr>
            <p:cNvPr id="283" name="Google Shape;283;p42"/>
            <p:cNvSpPr txBox="1"/>
            <p:nvPr/>
          </p:nvSpPr>
          <p:spPr>
            <a:xfrm>
              <a:off x="4660650" y="1432351"/>
              <a:ext cx="1400100" cy="88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000000"/>
                  </a:solidFill>
                  <a:latin typeface="Lexend"/>
                  <a:ea typeface="Lexend"/>
                  <a:cs typeface="Lexend"/>
                  <a:sym typeface="Lexend"/>
                </a:rPr>
                <a:t>Statistically</a:t>
              </a:r>
              <a:br>
                <a:rPr b="1" lang="en" sz="1000">
                  <a:solidFill>
                    <a:srgbClr val="000000"/>
                  </a:solidFill>
                  <a:latin typeface="Lexend"/>
                  <a:ea typeface="Lexend"/>
                  <a:cs typeface="Lexend"/>
                  <a:sym typeface="Lexend"/>
                </a:rPr>
              </a:br>
              <a:r>
                <a:rPr b="1" lang="en" sz="1000">
                  <a:solidFill>
                    <a:srgbClr val="000000"/>
                  </a:solidFill>
                  <a:latin typeface="Lexend"/>
                  <a:ea typeface="Lexend"/>
                  <a:cs typeface="Lexend"/>
                  <a:sym typeface="Lexend"/>
                </a:rPr>
                <a:t>fitting mechanistic models </a:t>
              </a:r>
              <a:br>
                <a:rPr b="1" lang="en" sz="1000">
                  <a:solidFill>
                    <a:srgbClr val="000000"/>
                  </a:solidFill>
                  <a:latin typeface="Lexend"/>
                  <a:ea typeface="Lexend"/>
                  <a:cs typeface="Lexend"/>
                  <a:sym typeface="Lexend"/>
                </a:rPr>
              </a:br>
              <a:r>
                <a:rPr lang="en" sz="1000">
                  <a:solidFill>
                    <a:srgbClr val="000000"/>
                  </a:solidFill>
                  <a:latin typeface="Lexend"/>
                  <a:ea typeface="Lexend"/>
                  <a:cs typeface="Lexend"/>
                  <a:sym typeface="Lexend"/>
                </a:rPr>
                <a:t>to estimate unknown parameters</a:t>
              </a:r>
              <a:endParaRPr sz="1000">
                <a:solidFill>
                  <a:srgbClr val="000000"/>
                </a:solidFill>
                <a:latin typeface="Lexend"/>
                <a:ea typeface="Lexend"/>
                <a:cs typeface="Lexend"/>
                <a:sym typeface="Lexend"/>
              </a:endParaRPr>
            </a:p>
          </p:txBody>
        </p:sp>
        <p:sp>
          <p:nvSpPr>
            <p:cNvPr id="284" name="Google Shape;284;p42"/>
            <p:cNvSpPr txBox="1"/>
            <p:nvPr/>
          </p:nvSpPr>
          <p:spPr>
            <a:xfrm>
              <a:off x="4668091" y="3591001"/>
              <a:ext cx="1400100" cy="45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000000"/>
                  </a:solidFill>
                  <a:latin typeface="Lexend"/>
                  <a:ea typeface="Lexend"/>
                  <a:cs typeface="Lexend"/>
                  <a:sym typeface="Lexend"/>
                </a:rPr>
                <a:t>Semiparametric models</a:t>
              </a:r>
              <a:endParaRPr sz="1000">
                <a:solidFill>
                  <a:srgbClr val="000000"/>
                </a:solidFill>
                <a:latin typeface="Lexend"/>
                <a:ea typeface="Lexend"/>
                <a:cs typeface="Lexend"/>
                <a:sym typeface="Lexend"/>
              </a:endParaRPr>
            </a:p>
          </p:txBody>
        </p:sp>
      </p:grpSp>
      <p:sp>
        <p:nvSpPr>
          <p:cNvPr id="285" name="Google Shape;285;p42"/>
          <p:cNvSpPr txBox="1"/>
          <p:nvPr/>
        </p:nvSpPr>
        <p:spPr>
          <a:xfrm>
            <a:off x="742216" y="826918"/>
            <a:ext cx="1303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000000"/>
                </a:solidFill>
                <a:latin typeface="Lexend"/>
                <a:ea typeface="Lexend"/>
                <a:cs typeface="Lexend"/>
                <a:sym typeface="Lexend"/>
              </a:rPr>
              <a:t>Ideas about</a:t>
            </a:r>
            <a:br>
              <a:rPr b="1" lang="en" sz="1900">
                <a:solidFill>
                  <a:srgbClr val="000000"/>
                </a:solidFill>
                <a:latin typeface="Lexend"/>
                <a:ea typeface="Lexend"/>
                <a:cs typeface="Lexend"/>
                <a:sym typeface="Lexend"/>
              </a:rPr>
            </a:br>
            <a:r>
              <a:rPr b="1" lang="en" sz="1900">
                <a:solidFill>
                  <a:srgbClr val="000000"/>
                </a:solidFill>
                <a:latin typeface="Lexend"/>
                <a:ea typeface="Lexend"/>
                <a:cs typeface="Lexend"/>
                <a:sym typeface="Lexend"/>
              </a:rPr>
              <a:t>concepts</a:t>
            </a:r>
            <a:endParaRPr b="1" sz="1900">
              <a:solidFill>
                <a:srgbClr val="000000"/>
              </a:solidFill>
              <a:latin typeface="Lexend"/>
              <a:ea typeface="Lexend"/>
              <a:cs typeface="Lexend"/>
              <a:sym typeface="Lexend"/>
            </a:endParaRPr>
          </a:p>
        </p:txBody>
      </p:sp>
      <p:sp>
        <p:nvSpPr>
          <p:cNvPr id="286" name="Google Shape;286;p42"/>
          <p:cNvSpPr txBox="1"/>
          <p:nvPr/>
        </p:nvSpPr>
        <p:spPr>
          <a:xfrm>
            <a:off x="7264441" y="826918"/>
            <a:ext cx="1194300" cy="1062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000000"/>
                </a:solidFill>
                <a:latin typeface="Lexend"/>
                <a:ea typeface="Lexend"/>
                <a:cs typeface="Lexend"/>
                <a:sym typeface="Lexend"/>
              </a:rPr>
              <a:t>Ideas about</a:t>
            </a:r>
            <a:br>
              <a:rPr b="1" lang="en" sz="1900">
                <a:solidFill>
                  <a:srgbClr val="000000"/>
                </a:solidFill>
                <a:latin typeface="Lexend"/>
                <a:ea typeface="Lexend"/>
                <a:cs typeface="Lexend"/>
                <a:sym typeface="Lexend"/>
              </a:rPr>
            </a:br>
            <a:r>
              <a:rPr b="1" lang="en" sz="1900">
                <a:solidFill>
                  <a:srgbClr val="000000"/>
                </a:solidFill>
                <a:latin typeface="Lexend"/>
                <a:ea typeface="Lexend"/>
                <a:cs typeface="Lexend"/>
                <a:sym typeface="Lexend"/>
              </a:rPr>
              <a:t>data</a:t>
            </a:r>
            <a:endParaRPr b="1" sz="1900">
              <a:solidFill>
                <a:srgbClr val="000000"/>
              </a:solidFill>
              <a:latin typeface="Lexend"/>
              <a:ea typeface="Lexend"/>
              <a:cs typeface="Lexend"/>
              <a:sym typeface="Lexend"/>
            </a:endParaRPr>
          </a:p>
        </p:txBody>
      </p:sp>
      <p:sp>
        <p:nvSpPr>
          <p:cNvPr id="287" name="Google Shape;287;p42"/>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42"/>
          <p:cNvSpPr txBox="1"/>
          <p:nvPr/>
        </p:nvSpPr>
        <p:spPr>
          <a:xfrm>
            <a:off x="83100" y="16389"/>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FFFFFF"/>
                </a:solidFill>
                <a:latin typeface="Lexend Light"/>
                <a:ea typeface="Lexend Light"/>
                <a:cs typeface="Lexend Light"/>
                <a:sym typeface="Lexend Light"/>
              </a:rPr>
              <a:t>What kinds of ideas can we make models for?</a:t>
            </a:r>
            <a:endParaRPr sz="2800">
              <a:solidFill>
                <a:srgbClr val="FFFFFF"/>
              </a:solidFill>
              <a:latin typeface="Lexend Light"/>
              <a:ea typeface="Lexend Light"/>
              <a:cs typeface="Lexend Light"/>
              <a:sym typeface="Lexen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3"/>
          <p:cNvPicPr preferRelativeResize="0"/>
          <p:nvPr/>
        </p:nvPicPr>
        <p:blipFill>
          <a:blip r:embed="rId3">
            <a:alphaModFix/>
          </a:blip>
          <a:stretch>
            <a:fillRect/>
          </a:stretch>
        </p:blipFill>
        <p:spPr>
          <a:xfrm>
            <a:off x="1968368" y="1033200"/>
            <a:ext cx="2208928" cy="3957898"/>
          </a:xfrm>
          <a:prstGeom prst="rect">
            <a:avLst/>
          </a:prstGeom>
          <a:noFill/>
          <a:ln>
            <a:noFill/>
          </a:ln>
        </p:spPr>
      </p:pic>
      <p:pic>
        <p:nvPicPr>
          <p:cNvPr id="294" name="Google Shape;294;p43"/>
          <p:cNvPicPr preferRelativeResize="0"/>
          <p:nvPr/>
        </p:nvPicPr>
        <p:blipFill>
          <a:blip r:embed="rId4">
            <a:alphaModFix/>
          </a:blip>
          <a:stretch>
            <a:fillRect/>
          </a:stretch>
        </p:blipFill>
        <p:spPr>
          <a:xfrm>
            <a:off x="4329692" y="1033200"/>
            <a:ext cx="3300842" cy="3957898"/>
          </a:xfrm>
          <a:prstGeom prst="rect">
            <a:avLst/>
          </a:prstGeom>
          <a:noFill/>
          <a:ln>
            <a:noFill/>
          </a:ln>
        </p:spPr>
      </p:pic>
      <p:sp>
        <p:nvSpPr>
          <p:cNvPr id="295" name="Google Shape;295;p43"/>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43"/>
          <p:cNvSpPr txBox="1"/>
          <p:nvPr/>
        </p:nvSpPr>
        <p:spPr>
          <a:xfrm>
            <a:off x="83100" y="16389"/>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2800">
                <a:solidFill>
                  <a:schemeClr val="lt1"/>
                </a:solidFill>
                <a:latin typeface="Lexend Light"/>
                <a:ea typeface="Lexend Light"/>
                <a:cs typeface="Lexend Light"/>
                <a:sym typeface="Lexend Light"/>
              </a:rPr>
              <a:t>What kinds of ideas can we make models for?</a:t>
            </a:r>
            <a:endParaRPr sz="2800">
              <a:solidFill>
                <a:srgbClr val="FFFFFF"/>
              </a:solidFill>
              <a:latin typeface="Lexend Light"/>
              <a:ea typeface="Lexend Light"/>
              <a:cs typeface="Lexend Light"/>
              <a:sym typeface="Lexend Light"/>
            </a:endParaRPr>
          </a:p>
        </p:txBody>
      </p:sp>
      <p:sp>
        <p:nvSpPr>
          <p:cNvPr id="297" name="Google Shape;297;p43"/>
          <p:cNvSpPr txBox="1"/>
          <p:nvPr/>
        </p:nvSpPr>
        <p:spPr>
          <a:xfrm>
            <a:off x="742216" y="826918"/>
            <a:ext cx="1303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000000"/>
                </a:solidFill>
                <a:latin typeface="Lexend"/>
                <a:ea typeface="Lexend"/>
                <a:cs typeface="Lexend"/>
                <a:sym typeface="Lexend"/>
              </a:rPr>
              <a:t>Ideas about</a:t>
            </a:r>
            <a:br>
              <a:rPr b="1" lang="en" sz="1900">
                <a:solidFill>
                  <a:srgbClr val="000000"/>
                </a:solidFill>
                <a:latin typeface="Lexend"/>
                <a:ea typeface="Lexend"/>
                <a:cs typeface="Lexend"/>
                <a:sym typeface="Lexend"/>
              </a:rPr>
            </a:br>
            <a:r>
              <a:rPr b="1" lang="en" sz="1900">
                <a:solidFill>
                  <a:srgbClr val="000000"/>
                </a:solidFill>
                <a:latin typeface="Lexend"/>
                <a:ea typeface="Lexend"/>
                <a:cs typeface="Lexend"/>
                <a:sym typeface="Lexend"/>
              </a:rPr>
              <a:t>concepts</a:t>
            </a:r>
            <a:endParaRPr b="1" sz="1900">
              <a:solidFill>
                <a:srgbClr val="000000"/>
              </a:solidFill>
              <a:latin typeface="Lexend"/>
              <a:ea typeface="Lexend"/>
              <a:cs typeface="Lexend"/>
              <a:sym typeface="Lexend"/>
            </a:endParaRPr>
          </a:p>
        </p:txBody>
      </p:sp>
      <p:sp>
        <p:nvSpPr>
          <p:cNvPr id="298" name="Google Shape;298;p43"/>
          <p:cNvSpPr txBox="1"/>
          <p:nvPr/>
        </p:nvSpPr>
        <p:spPr>
          <a:xfrm>
            <a:off x="7264441" y="826918"/>
            <a:ext cx="1194300" cy="1062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000000"/>
                </a:solidFill>
                <a:latin typeface="Lexend"/>
                <a:ea typeface="Lexend"/>
                <a:cs typeface="Lexend"/>
                <a:sym typeface="Lexend"/>
              </a:rPr>
              <a:t>Ideas about</a:t>
            </a:r>
            <a:br>
              <a:rPr b="1" lang="en" sz="1900">
                <a:solidFill>
                  <a:srgbClr val="000000"/>
                </a:solidFill>
                <a:latin typeface="Lexend"/>
                <a:ea typeface="Lexend"/>
                <a:cs typeface="Lexend"/>
                <a:sym typeface="Lexend"/>
              </a:rPr>
            </a:br>
            <a:r>
              <a:rPr b="1" lang="en" sz="1900">
                <a:solidFill>
                  <a:srgbClr val="000000"/>
                </a:solidFill>
                <a:latin typeface="Lexend"/>
                <a:ea typeface="Lexend"/>
                <a:cs typeface="Lexend"/>
                <a:sym typeface="Lexend"/>
              </a:rPr>
              <a:t>data</a:t>
            </a:r>
            <a:endParaRPr b="1" sz="1900">
              <a:solidFill>
                <a:srgbClr val="000000"/>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44"/>
          <p:cNvSpPr txBox="1"/>
          <p:nvPr/>
        </p:nvSpPr>
        <p:spPr>
          <a:xfrm>
            <a:off x="83100" y="16400"/>
            <a:ext cx="89391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FFFFFF"/>
                </a:solidFill>
                <a:latin typeface="Lexend Light"/>
                <a:ea typeface="Lexend Light"/>
                <a:cs typeface="Lexend Light"/>
                <a:sym typeface="Lexend Light"/>
              </a:rPr>
              <a:t>What can models do?               (a plea for pluralism)</a:t>
            </a:r>
            <a:endParaRPr sz="2800" u="sng">
              <a:solidFill>
                <a:srgbClr val="FFFFFF"/>
              </a:solidFill>
              <a:latin typeface="Lexend Light"/>
              <a:ea typeface="Lexend Light"/>
              <a:cs typeface="Lexend Light"/>
              <a:sym typeface="Lexend Light"/>
            </a:endParaRPr>
          </a:p>
        </p:txBody>
      </p:sp>
      <p:sp>
        <p:nvSpPr>
          <p:cNvPr id="305" name="Google Shape;305;p44"/>
          <p:cNvSpPr txBox="1"/>
          <p:nvPr/>
        </p:nvSpPr>
        <p:spPr>
          <a:xfrm>
            <a:off x="121425" y="873075"/>
            <a:ext cx="8901000" cy="37512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rgbClr val="000000"/>
              </a:buClr>
              <a:buSzPts val="2300"/>
              <a:buFont typeface="Lexend"/>
              <a:buChar char="●"/>
            </a:pPr>
            <a:r>
              <a:rPr b="1" lang="en" sz="2300">
                <a:solidFill>
                  <a:srgbClr val="000000"/>
                </a:solidFill>
                <a:latin typeface="Lexend"/>
                <a:ea typeface="Lexend"/>
                <a:cs typeface="Lexend"/>
                <a:sym typeface="Lexend"/>
              </a:rPr>
              <a:t>Estimation 					</a:t>
            </a:r>
            <a:r>
              <a:rPr lang="en" sz="2300">
                <a:solidFill>
                  <a:srgbClr val="0079B0"/>
                </a:solidFill>
                <a:latin typeface="Lexend"/>
                <a:ea typeface="Lexend"/>
                <a:cs typeface="Lexend"/>
                <a:sym typeface="Lexend"/>
              </a:rPr>
              <a:t>    </a:t>
            </a:r>
            <a:r>
              <a:rPr i="1" lang="en" sz="2300">
                <a:solidFill>
                  <a:srgbClr val="CC0000"/>
                </a:solidFill>
                <a:latin typeface="Lexend"/>
                <a:ea typeface="Lexend"/>
                <a:cs typeface="Lexend"/>
                <a:sym typeface="Lexend"/>
              </a:rPr>
              <a:t>How much…?</a:t>
            </a:r>
            <a:endParaRPr i="1" sz="2300">
              <a:solidFill>
                <a:srgbClr val="CC0000"/>
              </a:solidFill>
              <a:latin typeface="Lexend"/>
              <a:ea typeface="Lexend"/>
              <a:cs typeface="Lexend"/>
              <a:sym typeface="Lexend"/>
            </a:endParaRPr>
          </a:p>
          <a:p>
            <a:pPr indent="-374650" lvl="0" marL="457200" rtl="0" algn="l">
              <a:lnSpc>
                <a:spcPct val="115000"/>
              </a:lnSpc>
              <a:spcBef>
                <a:spcPts val="1000"/>
              </a:spcBef>
              <a:spcAft>
                <a:spcPts val="0"/>
              </a:spcAft>
              <a:buClr>
                <a:srgbClr val="000000"/>
              </a:buClr>
              <a:buSzPts val="2300"/>
              <a:buFont typeface="Lexend"/>
              <a:buChar char="●"/>
            </a:pPr>
            <a:r>
              <a:rPr b="1" lang="en" sz="2300">
                <a:solidFill>
                  <a:srgbClr val="000000"/>
                </a:solidFill>
                <a:latin typeface="Lexend"/>
                <a:ea typeface="Lexend"/>
                <a:cs typeface="Lexend"/>
                <a:sym typeface="Lexend"/>
              </a:rPr>
              <a:t>Inference 					</a:t>
            </a:r>
            <a:r>
              <a:rPr lang="en" sz="2300">
                <a:solidFill>
                  <a:srgbClr val="0079B0"/>
                </a:solidFill>
                <a:latin typeface="Lexend"/>
                <a:ea typeface="Lexend"/>
                <a:cs typeface="Lexend"/>
                <a:sym typeface="Lexend"/>
              </a:rPr>
              <a:t>    </a:t>
            </a:r>
            <a:r>
              <a:rPr i="1" lang="en" sz="2300">
                <a:solidFill>
                  <a:srgbClr val="CC0000"/>
                </a:solidFill>
                <a:latin typeface="Lexend"/>
                <a:ea typeface="Lexend"/>
                <a:cs typeface="Lexend"/>
                <a:sym typeface="Lexend"/>
              </a:rPr>
              <a:t>What can we conclude?</a:t>
            </a:r>
            <a:endParaRPr b="1" i="1" sz="2300">
              <a:solidFill>
                <a:srgbClr val="CC0000"/>
              </a:solidFill>
              <a:latin typeface="Lexend"/>
              <a:ea typeface="Lexend"/>
              <a:cs typeface="Lexend"/>
              <a:sym typeface="Lexend"/>
            </a:endParaRPr>
          </a:p>
          <a:p>
            <a:pPr indent="-374650" lvl="0" marL="457200" rtl="0" algn="l">
              <a:lnSpc>
                <a:spcPct val="115000"/>
              </a:lnSpc>
              <a:spcBef>
                <a:spcPts val="1000"/>
              </a:spcBef>
              <a:spcAft>
                <a:spcPts val="0"/>
              </a:spcAft>
              <a:buClr>
                <a:srgbClr val="000000"/>
              </a:buClr>
              <a:buSzPts val="2300"/>
              <a:buFont typeface="Lexend"/>
              <a:buChar char="●"/>
            </a:pPr>
            <a:r>
              <a:rPr b="1" lang="en" sz="2300">
                <a:solidFill>
                  <a:srgbClr val="000000"/>
                </a:solidFill>
                <a:latin typeface="Lexend"/>
                <a:ea typeface="Lexend"/>
                <a:cs typeface="Lexend"/>
                <a:sym typeface="Lexend"/>
              </a:rPr>
              <a:t>Forecasting 				</a:t>
            </a:r>
            <a:r>
              <a:rPr lang="en" sz="2300">
                <a:solidFill>
                  <a:srgbClr val="0079B0"/>
                </a:solidFill>
                <a:latin typeface="Lexend"/>
                <a:ea typeface="Lexend"/>
                <a:cs typeface="Lexend"/>
                <a:sym typeface="Lexend"/>
              </a:rPr>
              <a:t>    </a:t>
            </a:r>
            <a:r>
              <a:rPr i="1" lang="en" sz="2300">
                <a:solidFill>
                  <a:srgbClr val="CC0000"/>
                </a:solidFill>
                <a:latin typeface="Lexend"/>
                <a:ea typeface="Lexend"/>
                <a:cs typeface="Lexend"/>
                <a:sym typeface="Lexend"/>
              </a:rPr>
              <a:t>What will happen when?</a:t>
            </a:r>
            <a:r>
              <a:rPr lang="en" sz="2300">
                <a:solidFill>
                  <a:srgbClr val="CC0000"/>
                </a:solidFill>
                <a:latin typeface="Lexend"/>
                <a:ea typeface="Lexend"/>
                <a:cs typeface="Lexend"/>
                <a:sym typeface="Lexend"/>
              </a:rPr>
              <a:t> </a:t>
            </a:r>
            <a:endParaRPr sz="2300">
              <a:solidFill>
                <a:srgbClr val="CC0000"/>
              </a:solidFill>
              <a:latin typeface="Lexend"/>
              <a:ea typeface="Lexend"/>
              <a:cs typeface="Lexend"/>
              <a:sym typeface="Lexend"/>
            </a:endParaRPr>
          </a:p>
          <a:p>
            <a:pPr indent="-374650" lvl="0" marL="457200" rtl="0" algn="l">
              <a:lnSpc>
                <a:spcPct val="115000"/>
              </a:lnSpc>
              <a:spcBef>
                <a:spcPts val="1000"/>
              </a:spcBef>
              <a:spcAft>
                <a:spcPts val="0"/>
              </a:spcAft>
              <a:buClr>
                <a:srgbClr val="000000"/>
              </a:buClr>
              <a:buSzPts val="2300"/>
              <a:buFont typeface="Lexend"/>
              <a:buChar char="●"/>
            </a:pPr>
            <a:r>
              <a:rPr b="1" lang="en" sz="2300">
                <a:solidFill>
                  <a:srgbClr val="000000"/>
                </a:solidFill>
                <a:latin typeface="Lexend"/>
                <a:ea typeface="Lexend"/>
                <a:cs typeface="Lexend"/>
                <a:sym typeface="Lexend"/>
              </a:rPr>
              <a:t>Counterfactuals 			</a:t>
            </a:r>
            <a:r>
              <a:rPr lang="en" sz="2300">
                <a:solidFill>
                  <a:srgbClr val="0079B0"/>
                </a:solidFill>
                <a:latin typeface="Lexend"/>
                <a:ea typeface="Lexend"/>
                <a:cs typeface="Lexend"/>
                <a:sym typeface="Lexend"/>
              </a:rPr>
              <a:t>    </a:t>
            </a:r>
            <a:r>
              <a:rPr i="1" lang="en" sz="2300">
                <a:solidFill>
                  <a:srgbClr val="CC0000"/>
                </a:solidFill>
                <a:latin typeface="Lexend"/>
                <a:ea typeface="Lexend"/>
                <a:cs typeface="Lexend"/>
                <a:sym typeface="Lexend"/>
              </a:rPr>
              <a:t>What if…?</a:t>
            </a:r>
            <a:endParaRPr i="1" sz="2300">
              <a:solidFill>
                <a:srgbClr val="CC0000"/>
              </a:solidFill>
              <a:latin typeface="Lexend"/>
              <a:ea typeface="Lexend"/>
              <a:cs typeface="Lexend"/>
              <a:sym typeface="Lexend"/>
            </a:endParaRPr>
          </a:p>
          <a:p>
            <a:pPr indent="-374650" lvl="0" marL="457200" rtl="0" algn="l">
              <a:lnSpc>
                <a:spcPct val="115000"/>
              </a:lnSpc>
              <a:spcBef>
                <a:spcPts val="1000"/>
              </a:spcBef>
              <a:spcAft>
                <a:spcPts val="0"/>
              </a:spcAft>
              <a:buClr>
                <a:srgbClr val="000000"/>
              </a:buClr>
              <a:buSzPts val="2300"/>
              <a:buFont typeface="Lexend"/>
              <a:buChar char="●"/>
            </a:pPr>
            <a:r>
              <a:rPr b="1" lang="en" sz="2300">
                <a:solidFill>
                  <a:srgbClr val="000000"/>
                </a:solidFill>
                <a:latin typeface="Lexend"/>
                <a:ea typeface="Lexend"/>
                <a:cs typeface="Lexend"/>
                <a:sym typeface="Lexend"/>
              </a:rPr>
              <a:t>Visualization</a:t>
            </a:r>
            <a:r>
              <a:rPr lang="en" sz="2300">
                <a:solidFill>
                  <a:srgbClr val="0079B0"/>
                </a:solidFill>
                <a:latin typeface="Lexend"/>
                <a:ea typeface="Lexend"/>
                <a:cs typeface="Lexend"/>
                <a:sym typeface="Lexend"/>
              </a:rPr>
              <a:t> 				    </a:t>
            </a:r>
            <a:r>
              <a:rPr i="1" lang="en" sz="2300">
                <a:solidFill>
                  <a:srgbClr val="CC0000"/>
                </a:solidFill>
                <a:latin typeface="Lexend"/>
                <a:ea typeface="Lexend"/>
                <a:cs typeface="Lexend"/>
                <a:sym typeface="Lexend"/>
              </a:rPr>
              <a:t>A picture is worth…</a:t>
            </a:r>
            <a:endParaRPr i="1" sz="2300">
              <a:solidFill>
                <a:srgbClr val="CC0000"/>
              </a:solidFill>
              <a:latin typeface="Lexend"/>
              <a:ea typeface="Lexend"/>
              <a:cs typeface="Lexend"/>
              <a:sym typeface="Lexend"/>
            </a:endParaRPr>
          </a:p>
          <a:p>
            <a:pPr indent="-374650" lvl="0" marL="457200" rtl="0" algn="l">
              <a:lnSpc>
                <a:spcPct val="115000"/>
              </a:lnSpc>
              <a:spcBef>
                <a:spcPts val="1000"/>
              </a:spcBef>
              <a:spcAft>
                <a:spcPts val="0"/>
              </a:spcAft>
              <a:buClr>
                <a:srgbClr val="000000"/>
              </a:buClr>
              <a:buSzPts val="2300"/>
              <a:buFont typeface="Lexend"/>
              <a:buChar char="●"/>
            </a:pPr>
            <a:r>
              <a:rPr b="1" lang="en" sz="2300">
                <a:solidFill>
                  <a:srgbClr val="000000"/>
                </a:solidFill>
                <a:latin typeface="Lexend"/>
                <a:ea typeface="Lexend"/>
                <a:cs typeface="Lexend"/>
                <a:sym typeface="Lexend"/>
              </a:rPr>
              <a:t>Quantifying uncertainty	    </a:t>
            </a:r>
            <a:r>
              <a:rPr i="1" lang="en" sz="2300">
                <a:solidFill>
                  <a:srgbClr val="CC0000"/>
                </a:solidFill>
                <a:latin typeface="Lexend"/>
                <a:ea typeface="Lexend"/>
                <a:cs typeface="Lexend"/>
                <a:sym typeface="Lexend"/>
              </a:rPr>
              <a:t>What is probable? possible?</a:t>
            </a:r>
            <a:endParaRPr b="1" i="1" sz="2300">
              <a:solidFill>
                <a:srgbClr val="CC0000"/>
              </a:solidFill>
              <a:latin typeface="Lexend"/>
              <a:ea typeface="Lexend"/>
              <a:cs typeface="Lexend"/>
              <a:sym typeface="Lexend"/>
            </a:endParaRPr>
          </a:p>
          <a:p>
            <a:pPr indent="-374650" lvl="0" marL="457200" rtl="0" algn="l">
              <a:lnSpc>
                <a:spcPct val="100000"/>
              </a:lnSpc>
              <a:spcBef>
                <a:spcPts val="1000"/>
              </a:spcBef>
              <a:spcAft>
                <a:spcPts val="1000"/>
              </a:spcAft>
              <a:buClr>
                <a:srgbClr val="000000"/>
              </a:buClr>
              <a:buSzPts val="2300"/>
              <a:buFont typeface="Lexend"/>
              <a:buChar char="●"/>
            </a:pPr>
            <a:r>
              <a:rPr b="1" lang="en" sz="2300">
                <a:solidFill>
                  <a:srgbClr val="000000"/>
                </a:solidFill>
                <a:latin typeface="Lexend"/>
                <a:ea typeface="Lexend"/>
                <a:cs typeface="Lexend"/>
                <a:sym typeface="Lexend"/>
              </a:rPr>
              <a:t>Assessing coherence 		</a:t>
            </a:r>
            <a:r>
              <a:rPr lang="en" sz="2300">
                <a:solidFill>
                  <a:srgbClr val="0079B0"/>
                </a:solidFill>
                <a:latin typeface="Lexend"/>
                <a:ea typeface="Lexend"/>
                <a:cs typeface="Lexend"/>
                <a:sym typeface="Lexend"/>
              </a:rPr>
              <a:t>    </a:t>
            </a:r>
            <a:r>
              <a:rPr i="1" lang="en" sz="2300">
                <a:solidFill>
                  <a:srgbClr val="CC0000"/>
                </a:solidFill>
                <a:latin typeface="Lexend"/>
                <a:ea typeface="Lexend"/>
                <a:cs typeface="Lexend"/>
                <a:sym typeface="Lexend"/>
              </a:rPr>
              <a:t>Are our ideas consistent?</a:t>
            </a:r>
            <a:endParaRPr i="1" sz="2300">
              <a:solidFill>
                <a:srgbClr val="CC0000"/>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p:nvPr/>
        </p:nvSpPr>
        <p:spPr>
          <a:xfrm>
            <a:off x="2309450" y="1221291"/>
            <a:ext cx="1561200" cy="529500"/>
          </a:xfrm>
          <a:prstGeom prst="rect">
            <a:avLst/>
          </a:prstGeom>
          <a:solidFill>
            <a:srgbClr val="0092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Lexend"/>
                <a:ea typeface="Lexend"/>
                <a:cs typeface="Lexend"/>
                <a:sym typeface="Lexend"/>
              </a:rPr>
              <a:t>Data</a:t>
            </a:r>
            <a:endParaRPr b="1" sz="1500">
              <a:solidFill>
                <a:srgbClr val="FFFFFF"/>
              </a:solidFill>
              <a:latin typeface="Lexend"/>
              <a:ea typeface="Lexend"/>
              <a:cs typeface="Lexend"/>
              <a:sym typeface="Lexend"/>
            </a:endParaRPr>
          </a:p>
        </p:txBody>
      </p:sp>
      <p:sp>
        <p:nvSpPr>
          <p:cNvPr id="311" name="Google Shape;311;p45"/>
          <p:cNvSpPr/>
          <p:nvPr/>
        </p:nvSpPr>
        <p:spPr>
          <a:xfrm>
            <a:off x="4191244" y="1221291"/>
            <a:ext cx="2733000" cy="5295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Lexend"/>
                <a:ea typeface="Lexend"/>
                <a:cs typeface="Lexend"/>
                <a:sym typeface="Lexend"/>
              </a:rPr>
              <a:t>Analytics &amp; Modeling</a:t>
            </a:r>
            <a:endParaRPr b="1" sz="1500">
              <a:solidFill>
                <a:srgbClr val="FFFFFF"/>
              </a:solidFill>
              <a:latin typeface="Lexend"/>
              <a:ea typeface="Lexend"/>
              <a:cs typeface="Lexend"/>
              <a:sym typeface="Lexend"/>
            </a:endParaRPr>
          </a:p>
        </p:txBody>
      </p:sp>
      <p:sp>
        <p:nvSpPr>
          <p:cNvPr id="312" name="Google Shape;312;p45"/>
          <p:cNvSpPr/>
          <p:nvPr/>
        </p:nvSpPr>
        <p:spPr>
          <a:xfrm>
            <a:off x="7291194" y="1221294"/>
            <a:ext cx="1561200" cy="529500"/>
          </a:xfrm>
          <a:prstGeom prst="rect">
            <a:avLst/>
          </a:prstGeom>
          <a:solidFill>
            <a:srgbClr val="0062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Lexend"/>
                <a:ea typeface="Lexend"/>
                <a:cs typeface="Lexend"/>
                <a:sym typeface="Lexend"/>
              </a:rPr>
              <a:t>Actions</a:t>
            </a:r>
            <a:endParaRPr b="1" sz="1500">
              <a:solidFill>
                <a:srgbClr val="FFFFFF"/>
              </a:solidFill>
              <a:latin typeface="Lexend"/>
              <a:ea typeface="Lexend"/>
              <a:cs typeface="Lexend"/>
              <a:sym typeface="Lexend"/>
            </a:endParaRPr>
          </a:p>
        </p:txBody>
      </p:sp>
      <p:cxnSp>
        <p:nvCxnSpPr>
          <p:cNvPr id="313" name="Google Shape;313;p45"/>
          <p:cNvCxnSpPr/>
          <p:nvPr/>
        </p:nvCxnSpPr>
        <p:spPr>
          <a:xfrm>
            <a:off x="3870648" y="1510246"/>
            <a:ext cx="351900" cy="0"/>
          </a:xfrm>
          <a:prstGeom prst="straightConnector1">
            <a:avLst/>
          </a:prstGeom>
          <a:noFill/>
          <a:ln cap="flat" cmpd="sng" w="38100">
            <a:solidFill>
              <a:srgbClr val="0079B0"/>
            </a:solidFill>
            <a:prstDash val="solid"/>
            <a:round/>
            <a:headEnd len="med" w="med" type="none"/>
            <a:tailEnd len="med" w="med" type="triangle"/>
          </a:ln>
        </p:spPr>
      </p:cxnSp>
      <p:cxnSp>
        <p:nvCxnSpPr>
          <p:cNvPr id="314" name="Google Shape;314;p45"/>
          <p:cNvCxnSpPr/>
          <p:nvPr/>
        </p:nvCxnSpPr>
        <p:spPr>
          <a:xfrm>
            <a:off x="6924373" y="1510246"/>
            <a:ext cx="351900" cy="0"/>
          </a:xfrm>
          <a:prstGeom prst="straightConnector1">
            <a:avLst/>
          </a:prstGeom>
          <a:noFill/>
          <a:ln cap="flat" cmpd="sng" w="38100">
            <a:solidFill>
              <a:srgbClr val="980000"/>
            </a:solidFill>
            <a:prstDash val="solid"/>
            <a:round/>
            <a:headEnd len="med" w="med" type="none"/>
            <a:tailEnd len="med" w="med" type="triangle"/>
          </a:ln>
        </p:spPr>
      </p:cxnSp>
      <p:sp>
        <p:nvSpPr>
          <p:cNvPr id="315" name="Google Shape;315;p45"/>
          <p:cNvSpPr txBox="1"/>
          <p:nvPr/>
        </p:nvSpPr>
        <p:spPr>
          <a:xfrm>
            <a:off x="159300" y="597425"/>
            <a:ext cx="86931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000000"/>
                </a:solidFill>
                <a:latin typeface="Lexend"/>
                <a:ea typeface="Lexend"/>
                <a:cs typeface="Lexend"/>
                <a:sym typeface="Lexend"/>
              </a:rPr>
              <a:t>Update questions, tools, data, &amp; actions continuously.</a:t>
            </a:r>
            <a:endParaRPr b="1" sz="2400">
              <a:solidFill>
                <a:srgbClr val="000000"/>
              </a:solidFill>
              <a:latin typeface="Lexend"/>
              <a:ea typeface="Lexend"/>
              <a:cs typeface="Lexend"/>
              <a:sym typeface="Lexend"/>
            </a:endParaRPr>
          </a:p>
        </p:txBody>
      </p:sp>
      <p:sp>
        <p:nvSpPr>
          <p:cNvPr id="316" name="Google Shape;316;p45"/>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45"/>
          <p:cNvSpPr txBox="1"/>
          <p:nvPr/>
        </p:nvSpPr>
        <p:spPr>
          <a:xfrm>
            <a:off x="83100" y="16389"/>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FFFFFF"/>
                </a:solidFill>
                <a:latin typeface="Lexend Light"/>
                <a:ea typeface="Lexend Light"/>
                <a:cs typeface="Lexend Light"/>
                <a:sym typeface="Lexend Light"/>
              </a:rPr>
              <a:t>How are models used in t</a:t>
            </a:r>
            <a:r>
              <a:rPr lang="en" sz="2800">
                <a:solidFill>
                  <a:srgbClr val="FFFFFF"/>
                </a:solidFill>
                <a:latin typeface="Lexend Light"/>
                <a:ea typeface="Lexend Light"/>
                <a:cs typeface="Lexend Light"/>
                <a:sym typeface="Lexend Light"/>
              </a:rPr>
              <a:t>ranslational science?</a:t>
            </a:r>
            <a:endParaRPr sz="2800">
              <a:solidFill>
                <a:srgbClr val="FFFFFF"/>
              </a:solidFill>
              <a:latin typeface="Lexend Light"/>
              <a:ea typeface="Lexend Light"/>
              <a:cs typeface="Lexend Light"/>
              <a:sym typeface="Lexend Light"/>
            </a:endParaRPr>
          </a:p>
        </p:txBody>
      </p:sp>
      <p:pic>
        <p:nvPicPr>
          <p:cNvPr id="318" name="Google Shape;318;p45"/>
          <p:cNvPicPr preferRelativeResize="0"/>
          <p:nvPr/>
        </p:nvPicPr>
        <p:blipFill>
          <a:blip r:embed="rId3">
            <a:alphaModFix/>
          </a:blip>
          <a:stretch>
            <a:fillRect/>
          </a:stretch>
        </p:blipFill>
        <p:spPr>
          <a:xfrm flipH="1" rot="-498098">
            <a:off x="5910744" y="1947425"/>
            <a:ext cx="2063718" cy="1971900"/>
          </a:xfrm>
          <a:prstGeom prst="rect">
            <a:avLst/>
          </a:prstGeom>
          <a:noFill/>
          <a:ln>
            <a:noFill/>
          </a:ln>
        </p:spPr>
      </p:pic>
      <p:sp>
        <p:nvSpPr>
          <p:cNvPr id="319" name="Google Shape;319;p45"/>
          <p:cNvSpPr txBox="1"/>
          <p:nvPr/>
        </p:nvSpPr>
        <p:spPr>
          <a:xfrm>
            <a:off x="2309450" y="4108986"/>
            <a:ext cx="1561200" cy="831300"/>
          </a:xfrm>
          <a:prstGeom prst="rect">
            <a:avLst/>
          </a:prstGeom>
          <a:noFill/>
          <a:ln cap="flat" cmpd="sng" w="28575">
            <a:solidFill>
              <a:srgbClr val="0092C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92C0"/>
                </a:solidFill>
                <a:latin typeface="Lexend"/>
                <a:ea typeface="Lexend"/>
                <a:cs typeface="Lexend"/>
                <a:sym typeface="Lexend"/>
              </a:rPr>
              <a:t>Other  information</a:t>
            </a:r>
            <a:endParaRPr b="1">
              <a:solidFill>
                <a:srgbClr val="0092C0"/>
              </a:solidFill>
              <a:latin typeface="Lexend"/>
              <a:ea typeface="Lexend"/>
              <a:cs typeface="Lexend"/>
              <a:sym typeface="Lexend"/>
            </a:endParaRPr>
          </a:p>
          <a:p>
            <a:pPr indent="0" lvl="0" marL="0" rtl="0" algn="l">
              <a:spcBef>
                <a:spcPts val="0"/>
              </a:spcBef>
              <a:spcAft>
                <a:spcPts val="0"/>
              </a:spcAft>
              <a:buNone/>
            </a:pPr>
            <a:r>
              <a:rPr lang="en">
                <a:solidFill>
                  <a:srgbClr val="0092C0"/>
                </a:solidFill>
                <a:latin typeface="Lexend"/>
                <a:ea typeface="Lexend"/>
                <a:cs typeface="Lexend"/>
                <a:sym typeface="Lexend"/>
              </a:rPr>
              <a:t>Policy, etc.</a:t>
            </a:r>
            <a:endParaRPr>
              <a:solidFill>
                <a:srgbClr val="0092C0"/>
              </a:solidFill>
              <a:latin typeface="Lexend"/>
              <a:ea typeface="Lexend"/>
              <a:cs typeface="Lexend"/>
              <a:sym typeface="Lexend"/>
            </a:endParaRPr>
          </a:p>
        </p:txBody>
      </p:sp>
      <p:cxnSp>
        <p:nvCxnSpPr>
          <p:cNvPr id="320" name="Google Shape;320;p45"/>
          <p:cNvCxnSpPr>
            <a:endCxn id="321" idx="2"/>
          </p:cNvCxnSpPr>
          <p:nvPr/>
        </p:nvCxnSpPr>
        <p:spPr>
          <a:xfrm flipH="1" rot="10800000">
            <a:off x="3870600" y="3847167"/>
            <a:ext cx="4201200" cy="677400"/>
          </a:xfrm>
          <a:prstGeom prst="bentConnector2">
            <a:avLst/>
          </a:prstGeom>
          <a:noFill/>
          <a:ln cap="flat" cmpd="sng" w="28575">
            <a:solidFill>
              <a:srgbClr val="0092C0"/>
            </a:solidFill>
            <a:prstDash val="solid"/>
            <a:round/>
            <a:headEnd len="med" w="med" type="none"/>
            <a:tailEnd len="med" w="med" type="stealth"/>
          </a:ln>
        </p:spPr>
      </p:cxnSp>
      <p:sp>
        <p:nvSpPr>
          <p:cNvPr id="321" name="Google Shape;321;p45"/>
          <p:cNvSpPr txBox="1"/>
          <p:nvPr/>
        </p:nvSpPr>
        <p:spPr>
          <a:xfrm>
            <a:off x="7291200" y="1938567"/>
            <a:ext cx="1561200" cy="1908600"/>
          </a:xfrm>
          <a:prstGeom prst="rect">
            <a:avLst/>
          </a:prstGeom>
          <a:noFill/>
          <a:ln cap="flat" cmpd="sng" w="28575">
            <a:solidFill>
              <a:srgbClr val="11467B"/>
            </a:solidFill>
            <a:prstDash val="solid"/>
            <a:round/>
            <a:headEnd len="sm" w="sm" type="none"/>
            <a:tailEnd len="sm" w="sm" type="none"/>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11467B"/>
                </a:solidFill>
                <a:latin typeface="Lexend"/>
                <a:ea typeface="Lexend"/>
                <a:cs typeface="Lexend"/>
                <a:sym typeface="Lexend"/>
              </a:rPr>
              <a:t>Action Space</a:t>
            </a:r>
            <a:endParaRPr b="1">
              <a:solidFill>
                <a:srgbClr val="11467B"/>
              </a:solidFill>
              <a:latin typeface="Lexend"/>
              <a:ea typeface="Lexend"/>
              <a:cs typeface="Lexend"/>
              <a:sym typeface="Lexend"/>
            </a:endParaRPr>
          </a:p>
          <a:p>
            <a:pPr indent="0" lvl="0" marL="0" rtl="0" algn="ctr">
              <a:spcBef>
                <a:spcPts val="0"/>
              </a:spcBef>
              <a:spcAft>
                <a:spcPts val="0"/>
              </a:spcAft>
              <a:buNone/>
            </a:pPr>
            <a:r>
              <a:t/>
            </a:r>
            <a:endParaRPr b="1">
              <a:solidFill>
                <a:srgbClr val="11467B"/>
              </a:solidFill>
              <a:latin typeface="Lexend"/>
              <a:ea typeface="Lexend"/>
              <a:cs typeface="Lexend"/>
              <a:sym typeface="Lexend"/>
            </a:endParaRPr>
          </a:p>
          <a:p>
            <a:pPr indent="0" lvl="0" marL="0" rtl="0" algn="ctr">
              <a:spcBef>
                <a:spcPts val="0"/>
              </a:spcBef>
              <a:spcAft>
                <a:spcPts val="0"/>
              </a:spcAft>
              <a:buNone/>
            </a:pPr>
            <a:r>
              <a:t/>
            </a:r>
            <a:endParaRPr b="1">
              <a:solidFill>
                <a:srgbClr val="11467B"/>
              </a:solidFill>
              <a:latin typeface="Lexend"/>
              <a:ea typeface="Lexend"/>
              <a:cs typeface="Lexend"/>
              <a:sym typeface="Lexend"/>
            </a:endParaRPr>
          </a:p>
          <a:p>
            <a:pPr indent="0" lvl="0" marL="0" rtl="0" algn="ctr">
              <a:spcBef>
                <a:spcPts val="0"/>
              </a:spcBef>
              <a:spcAft>
                <a:spcPts val="0"/>
              </a:spcAft>
              <a:buNone/>
            </a:pPr>
            <a:r>
              <a:t/>
            </a:r>
            <a:endParaRPr b="1">
              <a:solidFill>
                <a:srgbClr val="11467B"/>
              </a:solidFill>
              <a:latin typeface="Lexend"/>
              <a:ea typeface="Lexend"/>
              <a:cs typeface="Lexend"/>
              <a:sym typeface="Lexend"/>
            </a:endParaRPr>
          </a:p>
          <a:p>
            <a:pPr indent="0" lvl="0" marL="0" rtl="0" algn="ctr">
              <a:spcBef>
                <a:spcPts val="0"/>
              </a:spcBef>
              <a:spcAft>
                <a:spcPts val="0"/>
              </a:spcAft>
              <a:buNone/>
            </a:pPr>
            <a:r>
              <a:t/>
            </a:r>
            <a:endParaRPr b="1">
              <a:solidFill>
                <a:srgbClr val="11467B"/>
              </a:solidFill>
              <a:latin typeface="Lexend"/>
              <a:ea typeface="Lexend"/>
              <a:cs typeface="Lexend"/>
              <a:sym typeface="Lexend"/>
            </a:endParaRPr>
          </a:p>
          <a:p>
            <a:pPr indent="0" lvl="0" marL="0" rtl="0" algn="ctr">
              <a:spcBef>
                <a:spcPts val="0"/>
              </a:spcBef>
              <a:spcAft>
                <a:spcPts val="0"/>
              </a:spcAft>
              <a:buNone/>
            </a:pPr>
            <a:r>
              <a:t/>
            </a:r>
            <a:endParaRPr b="1">
              <a:solidFill>
                <a:srgbClr val="11467B"/>
              </a:solidFill>
              <a:latin typeface="Lexend"/>
              <a:ea typeface="Lexend"/>
              <a:cs typeface="Lexend"/>
              <a:sym typeface="Lexend"/>
            </a:endParaRPr>
          </a:p>
          <a:p>
            <a:pPr indent="0" lvl="0" marL="0" rtl="0" algn="ctr">
              <a:spcBef>
                <a:spcPts val="0"/>
              </a:spcBef>
              <a:spcAft>
                <a:spcPts val="0"/>
              </a:spcAft>
              <a:buNone/>
            </a:pPr>
            <a:r>
              <a:t/>
            </a:r>
            <a:endParaRPr b="1">
              <a:solidFill>
                <a:srgbClr val="11467B"/>
              </a:solidFill>
              <a:latin typeface="Lexend"/>
              <a:ea typeface="Lexend"/>
              <a:cs typeface="Lexend"/>
              <a:sym typeface="Lexend"/>
            </a:endParaRPr>
          </a:p>
          <a:p>
            <a:pPr indent="0" lvl="0" marL="0" rtl="0" algn="ctr">
              <a:spcBef>
                <a:spcPts val="0"/>
              </a:spcBef>
              <a:spcAft>
                <a:spcPts val="0"/>
              </a:spcAft>
              <a:buNone/>
            </a:pPr>
            <a:r>
              <a:t/>
            </a:r>
            <a:endParaRPr b="1">
              <a:solidFill>
                <a:srgbClr val="11467B"/>
              </a:solidFill>
              <a:latin typeface="Lexend"/>
              <a:ea typeface="Lexend"/>
              <a:cs typeface="Lexend"/>
              <a:sym typeface="Lexend"/>
            </a:endParaRPr>
          </a:p>
        </p:txBody>
      </p:sp>
      <p:sp>
        <p:nvSpPr>
          <p:cNvPr id="322" name="Google Shape;322;p45"/>
          <p:cNvSpPr txBox="1"/>
          <p:nvPr/>
        </p:nvSpPr>
        <p:spPr>
          <a:xfrm>
            <a:off x="4191275" y="1938556"/>
            <a:ext cx="2733000" cy="8313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80000"/>
                </a:solidFill>
                <a:latin typeface="Lexend Black"/>
                <a:ea typeface="Lexend Black"/>
                <a:cs typeface="Lexend Black"/>
                <a:sym typeface="Lexend Black"/>
              </a:rPr>
              <a:t>Questions</a:t>
            </a:r>
            <a:endParaRPr>
              <a:solidFill>
                <a:srgbClr val="980000"/>
              </a:solidFill>
              <a:latin typeface="Lexend Black"/>
              <a:ea typeface="Lexend Black"/>
              <a:cs typeface="Lexend Black"/>
              <a:sym typeface="Lexend Black"/>
            </a:endParaRPr>
          </a:p>
          <a:p>
            <a:pPr indent="0" lvl="0" marL="0" rtl="0" algn="r">
              <a:spcBef>
                <a:spcPts val="0"/>
              </a:spcBef>
              <a:spcAft>
                <a:spcPts val="0"/>
              </a:spcAft>
              <a:buNone/>
            </a:pPr>
            <a:r>
              <a:t/>
            </a:r>
            <a:endParaRPr>
              <a:solidFill>
                <a:srgbClr val="980000"/>
              </a:solidFill>
              <a:latin typeface="Lexend Black"/>
              <a:ea typeface="Lexend Black"/>
              <a:cs typeface="Lexend Black"/>
              <a:sym typeface="Lexend Black"/>
            </a:endParaRPr>
          </a:p>
          <a:p>
            <a:pPr indent="0" lvl="0" marL="0" rtl="0" algn="r">
              <a:spcBef>
                <a:spcPts val="0"/>
              </a:spcBef>
              <a:spcAft>
                <a:spcPts val="0"/>
              </a:spcAft>
              <a:buNone/>
            </a:pPr>
            <a:r>
              <a:t/>
            </a:r>
            <a:endParaRPr>
              <a:solidFill>
                <a:srgbClr val="980000"/>
              </a:solidFill>
              <a:latin typeface="Lexend Black"/>
              <a:ea typeface="Lexend Black"/>
              <a:cs typeface="Lexend Black"/>
              <a:sym typeface="Lexend Black"/>
            </a:endParaRPr>
          </a:p>
        </p:txBody>
      </p:sp>
      <p:sp>
        <p:nvSpPr>
          <p:cNvPr id="323" name="Google Shape;323;p45"/>
          <p:cNvSpPr txBox="1"/>
          <p:nvPr/>
        </p:nvSpPr>
        <p:spPr>
          <a:xfrm>
            <a:off x="4191275" y="3088015"/>
            <a:ext cx="2733000" cy="8313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980000"/>
                </a:solidFill>
                <a:latin typeface="Lexend"/>
                <a:ea typeface="Lexend"/>
                <a:cs typeface="Lexend"/>
                <a:sym typeface="Lexend"/>
              </a:rPr>
              <a:t>Tools</a:t>
            </a:r>
            <a:endParaRPr b="1">
              <a:solidFill>
                <a:srgbClr val="980000"/>
              </a:solidFill>
              <a:latin typeface="Lexend"/>
              <a:ea typeface="Lexend"/>
              <a:cs typeface="Lexend"/>
              <a:sym typeface="Lexend"/>
            </a:endParaRPr>
          </a:p>
          <a:p>
            <a:pPr indent="0" lvl="0" marL="0" rtl="0" algn="r">
              <a:spcBef>
                <a:spcPts val="0"/>
              </a:spcBef>
              <a:spcAft>
                <a:spcPts val="0"/>
              </a:spcAft>
              <a:buNone/>
            </a:pPr>
            <a:r>
              <a:t/>
            </a:r>
            <a:endParaRPr b="1">
              <a:solidFill>
                <a:srgbClr val="980000"/>
              </a:solidFill>
              <a:latin typeface="Lexend"/>
              <a:ea typeface="Lexend"/>
              <a:cs typeface="Lexend"/>
              <a:sym typeface="Lexend"/>
            </a:endParaRPr>
          </a:p>
          <a:p>
            <a:pPr indent="0" lvl="0" marL="0" rtl="0" algn="r">
              <a:spcBef>
                <a:spcPts val="0"/>
              </a:spcBef>
              <a:spcAft>
                <a:spcPts val="0"/>
              </a:spcAft>
              <a:buNone/>
            </a:pPr>
            <a:r>
              <a:t/>
            </a:r>
            <a:endParaRPr b="1">
              <a:solidFill>
                <a:srgbClr val="980000"/>
              </a:solidFill>
              <a:latin typeface="Lexend"/>
              <a:ea typeface="Lexend"/>
              <a:cs typeface="Lexend"/>
              <a:sym typeface="Lexend"/>
            </a:endParaRPr>
          </a:p>
        </p:txBody>
      </p:sp>
      <p:sp>
        <p:nvSpPr>
          <p:cNvPr id="324" name="Google Shape;324;p45"/>
          <p:cNvSpPr txBox="1"/>
          <p:nvPr/>
        </p:nvSpPr>
        <p:spPr>
          <a:xfrm>
            <a:off x="2309450" y="3079961"/>
            <a:ext cx="1561200" cy="831300"/>
          </a:xfrm>
          <a:prstGeom prst="rect">
            <a:avLst/>
          </a:prstGeom>
          <a:noFill/>
          <a:ln cap="flat" cmpd="sng" w="28575">
            <a:solidFill>
              <a:srgbClr val="0092C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92C0"/>
                </a:solidFill>
                <a:latin typeface="Lexend"/>
                <a:ea typeface="Lexend"/>
                <a:cs typeface="Lexend"/>
                <a:sym typeface="Lexend"/>
              </a:rPr>
              <a:t>Data</a:t>
            </a:r>
            <a:endParaRPr b="1">
              <a:solidFill>
                <a:srgbClr val="0092C0"/>
              </a:solidFill>
              <a:latin typeface="Lexend"/>
              <a:ea typeface="Lexend"/>
              <a:cs typeface="Lexend"/>
              <a:sym typeface="Lexend"/>
            </a:endParaRPr>
          </a:p>
          <a:p>
            <a:pPr indent="0" lvl="0" marL="0" rtl="0" algn="l">
              <a:spcBef>
                <a:spcPts val="0"/>
              </a:spcBef>
              <a:spcAft>
                <a:spcPts val="0"/>
              </a:spcAft>
              <a:buNone/>
            </a:pPr>
            <a:r>
              <a:t/>
            </a:r>
            <a:endParaRPr b="1">
              <a:solidFill>
                <a:srgbClr val="0092C0"/>
              </a:solidFill>
              <a:latin typeface="Lexend"/>
              <a:ea typeface="Lexend"/>
              <a:cs typeface="Lexend"/>
              <a:sym typeface="Lexend"/>
            </a:endParaRPr>
          </a:p>
          <a:p>
            <a:pPr indent="0" lvl="0" marL="0" rtl="0" algn="l">
              <a:spcBef>
                <a:spcPts val="0"/>
              </a:spcBef>
              <a:spcAft>
                <a:spcPts val="0"/>
              </a:spcAft>
              <a:buNone/>
            </a:pPr>
            <a:r>
              <a:t/>
            </a:r>
            <a:endParaRPr b="1">
              <a:solidFill>
                <a:srgbClr val="0092C0"/>
              </a:solidFill>
              <a:latin typeface="Lexend"/>
              <a:ea typeface="Lexend"/>
              <a:cs typeface="Lexend"/>
              <a:sym typeface="Lexend"/>
            </a:endParaRPr>
          </a:p>
        </p:txBody>
      </p:sp>
      <p:pic>
        <p:nvPicPr>
          <p:cNvPr id="325" name="Google Shape;325;p45"/>
          <p:cNvPicPr preferRelativeResize="0"/>
          <p:nvPr/>
        </p:nvPicPr>
        <p:blipFill rotWithShape="1">
          <a:blip r:embed="rId4">
            <a:alphaModFix/>
          </a:blip>
          <a:srcRect b="0" l="0" r="50082" t="0"/>
          <a:stretch/>
        </p:blipFill>
        <p:spPr>
          <a:xfrm>
            <a:off x="7888650" y="2717549"/>
            <a:ext cx="390748" cy="350663"/>
          </a:xfrm>
          <a:prstGeom prst="rect">
            <a:avLst/>
          </a:prstGeom>
          <a:noFill/>
          <a:ln>
            <a:noFill/>
          </a:ln>
        </p:spPr>
      </p:pic>
      <p:sp>
        <p:nvSpPr>
          <p:cNvPr id="326" name="Google Shape;326;p45"/>
          <p:cNvSpPr txBox="1"/>
          <p:nvPr/>
        </p:nvSpPr>
        <p:spPr>
          <a:xfrm>
            <a:off x="5084275" y="1998263"/>
            <a:ext cx="32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980000"/>
                </a:solidFill>
                <a:latin typeface="Lexend"/>
                <a:ea typeface="Lexend"/>
                <a:cs typeface="Lexend"/>
                <a:sym typeface="Lexend"/>
              </a:rPr>
              <a:t>?</a:t>
            </a:r>
            <a:endParaRPr sz="1800">
              <a:solidFill>
                <a:srgbClr val="980000"/>
              </a:solidFill>
              <a:latin typeface="Lexend"/>
              <a:ea typeface="Lexend"/>
              <a:cs typeface="Lexend"/>
              <a:sym typeface="Lexend"/>
            </a:endParaRPr>
          </a:p>
        </p:txBody>
      </p:sp>
      <p:sp>
        <p:nvSpPr>
          <p:cNvPr id="327" name="Google Shape;327;p45"/>
          <p:cNvSpPr txBox="1"/>
          <p:nvPr/>
        </p:nvSpPr>
        <p:spPr>
          <a:xfrm>
            <a:off x="5497713" y="2123350"/>
            <a:ext cx="32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980000"/>
                </a:solidFill>
                <a:latin typeface="Lexend"/>
                <a:ea typeface="Lexend"/>
                <a:cs typeface="Lexend"/>
                <a:sym typeface="Lexend"/>
              </a:rPr>
              <a:t>?</a:t>
            </a:r>
            <a:endParaRPr sz="1800">
              <a:solidFill>
                <a:srgbClr val="980000"/>
              </a:solidFill>
              <a:latin typeface="Lexend"/>
              <a:ea typeface="Lexend"/>
              <a:cs typeface="Lexend"/>
              <a:sym typeface="Lexend"/>
            </a:endParaRPr>
          </a:p>
        </p:txBody>
      </p:sp>
      <p:sp>
        <p:nvSpPr>
          <p:cNvPr id="328" name="Google Shape;328;p45"/>
          <p:cNvSpPr txBox="1"/>
          <p:nvPr/>
        </p:nvSpPr>
        <p:spPr>
          <a:xfrm>
            <a:off x="6222338" y="2181525"/>
            <a:ext cx="32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980000"/>
                </a:solidFill>
                <a:latin typeface="Lexend"/>
                <a:ea typeface="Lexend"/>
                <a:cs typeface="Lexend"/>
                <a:sym typeface="Lexend"/>
              </a:rPr>
              <a:t>?</a:t>
            </a:r>
            <a:endParaRPr sz="1800">
              <a:solidFill>
                <a:srgbClr val="980000"/>
              </a:solidFill>
              <a:latin typeface="Lexend"/>
              <a:ea typeface="Lexend"/>
              <a:cs typeface="Lexend"/>
              <a:sym typeface="Lexend"/>
            </a:endParaRPr>
          </a:p>
        </p:txBody>
      </p:sp>
      <p:sp>
        <p:nvSpPr>
          <p:cNvPr id="329" name="Google Shape;329;p45"/>
          <p:cNvSpPr/>
          <p:nvPr/>
        </p:nvSpPr>
        <p:spPr>
          <a:xfrm>
            <a:off x="4441088" y="3222775"/>
            <a:ext cx="233100" cy="217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45"/>
          <p:cNvSpPr/>
          <p:nvPr/>
        </p:nvSpPr>
        <p:spPr>
          <a:xfrm>
            <a:off x="4851038" y="3358000"/>
            <a:ext cx="233100" cy="217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45"/>
          <p:cNvSpPr/>
          <p:nvPr/>
        </p:nvSpPr>
        <p:spPr>
          <a:xfrm>
            <a:off x="5329999" y="3578329"/>
            <a:ext cx="233100" cy="217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 name="Google Shape;332;p45"/>
          <p:cNvSpPr/>
          <p:nvPr/>
        </p:nvSpPr>
        <p:spPr>
          <a:xfrm>
            <a:off x="6075975" y="3605775"/>
            <a:ext cx="233100" cy="217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3" name="Google Shape;333;p45"/>
          <p:cNvCxnSpPr>
            <a:stCxn id="326" idx="2"/>
            <a:endCxn id="329" idx="0"/>
          </p:cNvCxnSpPr>
          <p:nvPr/>
        </p:nvCxnSpPr>
        <p:spPr>
          <a:xfrm flipH="1">
            <a:off x="4557625" y="2459963"/>
            <a:ext cx="687000" cy="762900"/>
          </a:xfrm>
          <a:prstGeom prst="straightConnector1">
            <a:avLst/>
          </a:prstGeom>
          <a:noFill/>
          <a:ln cap="flat" cmpd="sng" w="9525">
            <a:solidFill>
              <a:srgbClr val="980000"/>
            </a:solidFill>
            <a:prstDash val="solid"/>
            <a:round/>
            <a:headEnd len="med" w="med" type="none"/>
            <a:tailEnd len="med" w="med" type="stealth"/>
          </a:ln>
        </p:spPr>
      </p:cxnSp>
      <p:cxnSp>
        <p:nvCxnSpPr>
          <p:cNvPr id="334" name="Google Shape;334;p45"/>
          <p:cNvCxnSpPr/>
          <p:nvPr/>
        </p:nvCxnSpPr>
        <p:spPr>
          <a:xfrm flipH="1">
            <a:off x="5406372" y="2585050"/>
            <a:ext cx="251700" cy="951000"/>
          </a:xfrm>
          <a:prstGeom prst="straightConnector1">
            <a:avLst/>
          </a:prstGeom>
          <a:noFill/>
          <a:ln cap="flat" cmpd="sng" w="9525">
            <a:solidFill>
              <a:srgbClr val="980000"/>
            </a:solidFill>
            <a:prstDash val="solid"/>
            <a:round/>
            <a:headEnd len="med" w="med" type="none"/>
            <a:tailEnd len="med" w="med" type="stealth"/>
          </a:ln>
        </p:spPr>
      </p:cxnSp>
      <p:cxnSp>
        <p:nvCxnSpPr>
          <p:cNvPr id="335" name="Google Shape;335;p45"/>
          <p:cNvCxnSpPr>
            <a:stCxn id="328" idx="1"/>
          </p:cNvCxnSpPr>
          <p:nvPr/>
        </p:nvCxnSpPr>
        <p:spPr>
          <a:xfrm flipH="1">
            <a:off x="5536238" y="2412375"/>
            <a:ext cx="686100" cy="1135200"/>
          </a:xfrm>
          <a:prstGeom prst="straightConnector1">
            <a:avLst/>
          </a:prstGeom>
          <a:noFill/>
          <a:ln cap="flat" cmpd="sng" w="9525">
            <a:solidFill>
              <a:srgbClr val="980000"/>
            </a:solidFill>
            <a:prstDash val="solid"/>
            <a:round/>
            <a:headEnd len="med" w="med" type="none"/>
            <a:tailEnd len="med" w="med" type="stealth"/>
          </a:ln>
        </p:spPr>
      </p:cxnSp>
      <p:cxnSp>
        <p:nvCxnSpPr>
          <p:cNvPr id="336" name="Google Shape;336;p45"/>
          <p:cNvCxnSpPr>
            <a:stCxn id="326" idx="2"/>
            <a:endCxn id="330" idx="0"/>
          </p:cNvCxnSpPr>
          <p:nvPr/>
        </p:nvCxnSpPr>
        <p:spPr>
          <a:xfrm flipH="1">
            <a:off x="4967725" y="2459963"/>
            <a:ext cx="276900" cy="897900"/>
          </a:xfrm>
          <a:prstGeom prst="straightConnector1">
            <a:avLst/>
          </a:prstGeom>
          <a:noFill/>
          <a:ln cap="flat" cmpd="sng" w="9525">
            <a:solidFill>
              <a:srgbClr val="980000"/>
            </a:solidFill>
            <a:prstDash val="solid"/>
            <a:round/>
            <a:headEnd len="med" w="med" type="none"/>
            <a:tailEnd len="med" w="med" type="stealth"/>
          </a:ln>
        </p:spPr>
      </p:cxnSp>
      <p:cxnSp>
        <p:nvCxnSpPr>
          <p:cNvPr id="337" name="Google Shape;337;p45"/>
          <p:cNvCxnSpPr>
            <a:stCxn id="326" idx="2"/>
            <a:endCxn id="332" idx="0"/>
          </p:cNvCxnSpPr>
          <p:nvPr/>
        </p:nvCxnSpPr>
        <p:spPr>
          <a:xfrm>
            <a:off x="5244625" y="2459963"/>
            <a:ext cx="948000" cy="1145700"/>
          </a:xfrm>
          <a:prstGeom prst="straightConnector1">
            <a:avLst/>
          </a:prstGeom>
          <a:noFill/>
          <a:ln cap="flat" cmpd="sng" w="9525">
            <a:solidFill>
              <a:srgbClr val="980000"/>
            </a:solidFill>
            <a:prstDash val="solid"/>
            <a:round/>
            <a:headEnd len="med" w="med" type="none"/>
            <a:tailEnd len="med" w="med" type="stealth"/>
          </a:ln>
        </p:spPr>
      </p:cxnSp>
      <p:sp>
        <p:nvSpPr>
          <p:cNvPr id="338" name="Google Shape;338;p45"/>
          <p:cNvSpPr/>
          <p:nvPr/>
        </p:nvSpPr>
        <p:spPr>
          <a:xfrm>
            <a:off x="3338088" y="3575200"/>
            <a:ext cx="233100" cy="217200"/>
          </a:xfrm>
          <a:prstGeom prst="rect">
            <a:avLst/>
          </a:prstGeom>
          <a:solidFill>
            <a:srgbClr val="0092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45"/>
          <p:cNvSpPr/>
          <p:nvPr/>
        </p:nvSpPr>
        <p:spPr>
          <a:xfrm>
            <a:off x="2949538" y="3406450"/>
            <a:ext cx="233100" cy="217200"/>
          </a:xfrm>
          <a:prstGeom prst="rect">
            <a:avLst/>
          </a:prstGeom>
          <a:solidFill>
            <a:srgbClr val="0092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45"/>
          <p:cNvSpPr/>
          <p:nvPr/>
        </p:nvSpPr>
        <p:spPr>
          <a:xfrm>
            <a:off x="3418788" y="3177875"/>
            <a:ext cx="233100" cy="217200"/>
          </a:xfrm>
          <a:prstGeom prst="rect">
            <a:avLst/>
          </a:prstGeom>
          <a:solidFill>
            <a:srgbClr val="0092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1" name="Google Shape;341;p45"/>
          <p:cNvCxnSpPr>
            <a:endCxn id="329" idx="1"/>
          </p:cNvCxnSpPr>
          <p:nvPr/>
        </p:nvCxnSpPr>
        <p:spPr>
          <a:xfrm>
            <a:off x="3651788" y="3286375"/>
            <a:ext cx="789300" cy="45000"/>
          </a:xfrm>
          <a:prstGeom prst="straightConnector1">
            <a:avLst/>
          </a:prstGeom>
          <a:noFill/>
          <a:ln cap="flat" cmpd="sng" w="9525">
            <a:solidFill>
              <a:srgbClr val="0092C0"/>
            </a:solidFill>
            <a:prstDash val="solid"/>
            <a:round/>
            <a:headEnd len="med" w="med" type="none"/>
            <a:tailEnd len="med" w="med" type="stealth"/>
          </a:ln>
        </p:spPr>
      </p:cxnSp>
      <p:cxnSp>
        <p:nvCxnSpPr>
          <p:cNvPr id="342" name="Google Shape;342;p45"/>
          <p:cNvCxnSpPr>
            <a:stCxn id="339" idx="3"/>
            <a:endCxn id="330" idx="1"/>
          </p:cNvCxnSpPr>
          <p:nvPr/>
        </p:nvCxnSpPr>
        <p:spPr>
          <a:xfrm flipH="1" rot="10800000">
            <a:off x="3182638" y="3466750"/>
            <a:ext cx="1668300" cy="48300"/>
          </a:xfrm>
          <a:prstGeom prst="straightConnector1">
            <a:avLst/>
          </a:prstGeom>
          <a:noFill/>
          <a:ln cap="flat" cmpd="sng" w="9525">
            <a:solidFill>
              <a:srgbClr val="0092C0"/>
            </a:solidFill>
            <a:prstDash val="solid"/>
            <a:round/>
            <a:headEnd len="med" w="med" type="none"/>
            <a:tailEnd len="med" w="med" type="stealth"/>
          </a:ln>
        </p:spPr>
      </p:cxnSp>
      <p:cxnSp>
        <p:nvCxnSpPr>
          <p:cNvPr id="343" name="Google Shape;343;p45"/>
          <p:cNvCxnSpPr>
            <a:stCxn id="338" idx="3"/>
          </p:cNvCxnSpPr>
          <p:nvPr/>
        </p:nvCxnSpPr>
        <p:spPr>
          <a:xfrm flipH="1" rot="10800000">
            <a:off x="3571188" y="3564400"/>
            <a:ext cx="1236900" cy="119400"/>
          </a:xfrm>
          <a:prstGeom prst="straightConnector1">
            <a:avLst/>
          </a:prstGeom>
          <a:noFill/>
          <a:ln cap="flat" cmpd="sng" w="9525">
            <a:solidFill>
              <a:srgbClr val="0092C0"/>
            </a:solidFill>
            <a:prstDash val="solid"/>
            <a:round/>
            <a:headEnd len="med" w="med" type="none"/>
            <a:tailEnd len="med" w="med" type="stealth"/>
          </a:ln>
        </p:spPr>
      </p:cxnSp>
      <p:cxnSp>
        <p:nvCxnSpPr>
          <p:cNvPr id="344" name="Google Shape;344;p45"/>
          <p:cNvCxnSpPr>
            <a:stCxn id="338" idx="3"/>
            <a:endCxn id="331" idx="1"/>
          </p:cNvCxnSpPr>
          <p:nvPr/>
        </p:nvCxnSpPr>
        <p:spPr>
          <a:xfrm>
            <a:off x="3571188" y="3683800"/>
            <a:ext cx="1758900" cy="3000"/>
          </a:xfrm>
          <a:prstGeom prst="straightConnector1">
            <a:avLst/>
          </a:prstGeom>
          <a:noFill/>
          <a:ln cap="flat" cmpd="sng" w="9525">
            <a:solidFill>
              <a:srgbClr val="0092C0"/>
            </a:solidFill>
            <a:prstDash val="solid"/>
            <a:round/>
            <a:headEnd len="med" w="med" type="none"/>
            <a:tailEnd len="med" w="med" type="stealth"/>
          </a:ln>
        </p:spPr>
      </p:cxnSp>
      <p:cxnSp>
        <p:nvCxnSpPr>
          <p:cNvPr id="345" name="Google Shape;345;p45"/>
          <p:cNvCxnSpPr>
            <a:stCxn id="331" idx="3"/>
            <a:endCxn id="332" idx="1"/>
          </p:cNvCxnSpPr>
          <p:nvPr/>
        </p:nvCxnSpPr>
        <p:spPr>
          <a:xfrm>
            <a:off x="5563099" y="3686929"/>
            <a:ext cx="513000" cy="27300"/>
          </a:xfrm>
          <a:prstGeom prst="straightConnector1">
            <a:avLst/>
          </a:prstGeom>
          <a:noFill/>
          <a:ln cap="flat" cmpd="sng" w="9525">
            <a:solidFill>
              <a:srgbClr val="980000"/>
            </a:solidFill>
            <a:prstDash val="solid"/>
            <a:round/>
            <a:headEnd len="med" w="med" type="none"/>
            <a:tailEnd len="med" w="med" type="stealth"/>
          </a:ln>
        </p:spPr>
      </p:cxnSp>
      <p:cxnSp>
        <p:nvCxnSpPr>
          <p:cNvPr id="346" name="Google Shape;346;p45"/>
          <p:cNvCxnSpPr>
            <a:endCxn id="328" idx="3"/>
          </p:cNvCxnSpPr>
          <p:nvPr/>
        </p:nvCxnSpPr>
        <p:spPr>
          <a:xfrm rot="10800000">
            <a:off x="6543038" y="2412375"/>
            <a:ext cx="1369200" cy="301500"/>
          </a:xfrm>
          <a:prstGeom prst="straightConnector1">
            <a:avLst/>
          </a:prstGeom>
          <a:noFill/>
          <a:ln cap="flat" cmpd="sng" w="9525">
            <a:solidFill>
              <a:srgbClr val="00629B"/>
            </a:solidFill>
            <a:prstDash val="solid"/>
            <a:round/>
            <a:headEnd len="med" w="med" type="none"/>
            <a:tailEnd len="med" w="med" type="stealth"/>
          </a:ln>
        </p:spPr>
      </p:cxnSp>
      <p:cxnSp>
        <p:nvCxnSpPr>
          <p:cNvPr id="347" name="Google Shape;347;p45"/>
          <p:cNvCxnSpPr>
            <a:endCxn id="327" idx="3"/>
          </p:cNvCxnSpPr>
          <p:nvPr/>
        </p:nvCxnSpPr>
        <p:spPr>
          <a:xfrm rot="10800000">
            <a:off x="5818413" y="2354200"/>
            <a:ext cx="2026200" cy="733800"/>
          </a:xfrm>
          <a:prstGeom prst="straightConnector1">
            <a:avLst/>
          </a:prstGeom>
          <a:noFill/>
          <a:ln cap="flat" cmpd="sng" w="9525">
            <a:solidFill>
              <a:srgbClr val="00629B"/>
            </a:solidFill>
            <a:prstDash val="solid"/>
            <a:round/>
            <a:headEnd len="med" w="med" type="none"/>
            <a:tailEnd len="med" w="med" type="stealth"/>
          </a:ln>
        </p:spPr>
      </p:cxnSp>
      <p:cxnSp>
        <p:nvCxnSpPr>
          <p:cNvPr id="348" name="Google Shape;348;p45"/>
          <p:cNvCxnSpPr/>
          <p:nvPr/>
        </p:nvCxnSpPr>
        <p:spPr>
          <a:xfrm rot="10800000">
            <a:off x="5381875" y="2409350"/>
            <a:ext cx="2465400" cy="678600"/>
          </a:xfrm>
          <a:prstGeom prst="straightConnector1">
            <a:avLst/>
          </a:prstGeom>
          <a:noFill/>
          <a:ln cap="flat" cmpd="sng" w="9525">
            <a:solidFill>
              <a:srgbClr val="00629B"/>
            </a:solidFill>
            <a:prstDash val="solid"/>
            <a:round/>
            <a:headEnd len="med" w="med" type="none"/>
            <a:tailEnd len="med" w="med" type="stealth"/>
          </a:ln>
        </p:spPr>
      </p:cxnSp>
      <p:cxnSp>
        <p:nvCxnSpPr>
          <p:cNvPr id="349" name="Google Shape;349;p45"/>
          <p:cNvCxnSpPr>
            <a:stCxn id="332" idx="3"/>
            <a:endCxn id="350" idx="1"/>
          </p:cNvCxnSpPr>
          <p:nvPr/>
        </p:nvCxnSpPr>
        <p:spPr>
          <a:xfrm flipH="1" rot="10800000">
            <a:off x="6309075" y="3213975"/>
            <a:ext cx="1544700" cy="500400"/>
          </a:xfrm>
          <a:prstGeom prst="straightConnector1">
            <a:avLst/>
          </a:prstGeom>
          <a:noFill/>
          <a:ln cap="flat" cmpd="sng" w="9525">
            <a:solidFill>
              <a:srgbClr val="980000"/>
            </a:solidFill>
            <a:prstDash val="solid"/>
            <a:round/>
            <a:headEnd len="med" w="med" type="none"/>
            <a:tailEnd len="med" w="med" type="stealth"/>
          </a:ln>
        </p:spPr>
      </p:cxnSp>
      <p:cxnSp>
        <p:nvCxnSpPr>
          <p:cNvPr id="351" name="Google Shape;351;p45"/>
          <p:cNvCxnSpPr/>
          <p:nvPr/>
        </p:nvCxnSpPr>
        <p:spPr>
          <a:xfrm flipH="1" rot="10800000">
            <a:off x="5093800" y="2857525"/>
            <a:ext cx="2667900" cy="619500"/>
          </a:xfrm>
          <a:prstGeom prst="straightConnector1">
            <a:avLst/>
          </a:prstGeom>
          <a:noFill/>
          <a:ln cap="flat" cmpd="sng" w="9525">
            <a:solidFill>
              <a:srgbClr val="980000"/>
            </a:solidFill>
            <a:prstDash val="solid"/>
            <a:round/>
            <a:headEnd len="med" w="med" type="none"/>
            <a:tailEnd len="med" w="med" type="stealth"/>
          </a:ln>
        </p:spPr>
      </p:cxnSp>
      <p:cxnSp>
        <p:nvCxnSpPr>
          <p:cNvPr id="352" name="Google Shape;352;p45"/>
          <p:cNvCxnSpPr/>
          <p:nvPr/>
        </p:nvCxnSpPr>
        <p:spPr>
          <a:xfrm flipH="1" rot="10800000">
            <a:off x="4726500" y="2789263"/>
            <a:ext cx="2997900" cy="521100"/>
          </a:xfrm>
          <a:prstGeom prst="straightConnector1">
            <a:avLst/>
          </a:prstGeom>
          <a:noFill/>
          <a:ln cap="flat" cmpd="sng" w="9525">
            <a:solidFill>
              <a:srgbClr val="980000"/>
            </a:solidFill>
            <a:prstDash val="solid"/>
            <a:round/>
            <a:headEnd len="med" w="med" type="none"/>
            <a:tailEnd len="med" w="med" type="stealth"/>
          </a:ln>
        </p:spPr>
      </p:cxnSp>
      <p:pic>
        <p:nvPicPr>
          <p:cNvPr id="353" name="Google Shape;353;p45"/>
          <p:cNvPicPr preferRelativeResize="0"/>
          <p:nvPr/>
        </p:nvPicPr>
        <p:blipFill>
          <a:blip r:embed="rId5">
            <a:alphaModFix/>
          </a:blip>
          <a:stretch>
            <a:fillRect/>
          </a:stretch>
        </p:blipFill>
        <p:spPr>
          <a:xfrm>
            <a:off x="4290250" y="2013292"/>
            <a:ext cx="411025" cy="478348"/>
          </a:xfrm>
          <a:prstGeom prst="rect">
            <a:avLst/>
          </a:prstGeom>
          <a:noFill/>
          <a:ln>
            <a:noFill/>
          </a:ln>
        </p:spPr>
      </p:pic>
      <p:sp>
        <p:nvSpPr>
          <p:cNvPr id="354" name="Google Shape;354;p45"/>
          <p:cNvSpPr txBox="1"/>
          <p:nvPr/>
        </p:nvSpPr>
        <p:spPr>
          <a:xfrm>
            <a:off x="4202234" y="2395429"/>
            <a:ext cx="789300" cy="476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Lexend"/>
                <a:ea typeface="Lexend"/>
                <a:cs typeface="Lexend"/>
                <a:sym typeface="Lexend"/>
              </a:rPr>
              <a:t>SME</a:t>
            </a:r>
            <a:endParaRPr b="1">
              <a:solidFill>
                <a:srgbClr val="000000"/>
              </a:solidFill>
              <a:latin typeface="Lexend"/>
              <a:ea typeface="Lexend"/>
              <a:cs typeface="Lexend"/>
              <a:sym typeface="Lexend"/>
            </a:endParaRPr>
          </a:p>
        </p:txBody>
      </p:sp>
      <p:pic>
        <p:nvPicPr>
          <p:cNvPr id="355" name="Google Shape;355;p45"/>
          <p:cNvPicPr preferRelativeResize="0"/>
          <p:nvPr/>
        </p:nvPicPr>
        <p:blipFill>
          <a:blip r:embed="rId5">
            <a:alphaModFix/>
          </a:blip>
          <a:stretch>
            <a:fillRect/>
          </a:stretch>
        </p:blipFill>
        <p:spPr>
          <a:xfrm>
            <a:off x="8323425" y="2550555"/>
            <a:ext cx="411025" cy="478348"/>
          </a:xfrm>
          <a:prstGeom prst="rect">
            <a:avLst/>
          </a:prstGeom>
          <a:noFill/>
          <a:ln>
            <a:noFill/>
          </a:ln>
        </p:spPr>
      </p:pic>
      <p:sp>
        <p:nvSpPr>
          <p:cNvPr id="356" name="Google Shape;356;p45"/>
          <p:cNvSpPr txBox="1"/>
          <p:nvPr/>
        </p:nvSpPr>
        <p:spPr>
          <a:xfrm>
            <a:off x="8235409" y="2932692"/>
            <a:ext cx="789300" cy="476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Lexend"/>
                <a:ea typeface="Lexend"/>
                <a:cs typeface="Lexend"/>
                <a:sym typeface="Lexend"/>
              </a:rPr>
              <a:t>SME</a:t>
            </a:r>
            <a:endParaRPr b="1">
              <a:solidFill>
                <a:srgbClr val="000000"/>
              </a:solidFill>
              <a:latin typeface="Lexend"/>
              <a:ea typeface="Lexend"/>
              <a:cs typeface="Lexend"/>
              <a:sym typeface="Lexend"/>
            </a:endParaRPr>
          </a:p>
        </p:txBody>
      </p:sp>
      <p:cxnSp>
        <p:nvCxnSpPr>
          <p:cNvPr id="357" name="Google Shape;357;p45"/>
          <p:cNvCxnSpPr>
            <a:endCxn id="340" idx="0"/>
          </p:cNvCxnSpPr>
          <p:nvPr/>
        </p:nvCxnSpPr>
        <p:spPr>
          <a:xfrm flipH="1">
            <a:off x="3535338" y="2458775"/>
            <a:ext cx="1710600" cy="719100"/>
          </a:xfrm>
          <a:prstGeom prst="straightConnector1">
            <a:avLst/>
          </a:prstGeom>
          <a:noFill/>
          <a:ln cap="flat" cmpd="sng" w="9525">
            <a:solidFill>
              <a:srgbClr val="980000"/>
            </a:solidFill>
            <a:prstDash val="dash"/>
            <a:round/>
            <a:headEnd len="med" w="med" type="none"/>
            <a:tailEnd len="med" w="med" type="stealth"/>
          </a:ln>
        </p:spPr>
      </p:cxnSp>
      <p:cxnSp>
        <p:nvCxnSpPr>
          <p:cNvPr id="358" name="Google Shape;358;p45"/>
          <p:cNvCxnSpPr>
            <a:stCxn id="327" idx="2"/>
            <a:endCxn id="339" idx="0"/>
          </p:cNvCxnSpPr>
          <p:nvPr/>
        </p:nvCxnSpPr>
        <p:spPr>
          <a:xfrm flipH="1">
            <a:off x="3066063" y="2585050"/>
            <a:ext cx="2592000" cy="821400"/>
          </a:xfrm>
          <a:prstGeom prst="straightConnector1">
            <a:avLst/>
          </a:prstGeom>
          <a:noFill/>
          <a:ln cap="flat" cmpd="sng" w="9525">
            <a:solidFill>
              <a:srgbClr val="980000"/>
            </a:solidFill>
            <a:prstDash val="dash"/>
            <a:round/>
            <a:headEnd len="med" w="med" type="none"/>
            <a:tailEnd len="med" w="med" type="stealth"/>
          </a:ln>
        </p:spPr>
      </p:cxnSp>
      <p:cxnSp>
        <p:nvCxnSpPr>
          <p:cNvPr id="359" name="Google Shape;359;p45"/>
          <p:cNvCxnSpPr>
            <a:stCxn id="328" idx="1"/>
            <a:endCxn id="338" idx="0"/>
          </p:cNvCxnSpPr>
          <p:nvPr/>
        </p:nvCxnSpPr>
        <p:spPr>
          <a:xfrm flipH="1">
            <a:off x="3454538" y="2412375"/>
            <a:ext cx="2767800" cy="1162800"/>
          </a:xfrm>
          <a:prstGeom prst="straightConnector1">
            <a:avLst/>
          </a:prstGeom>
          <a:noFill/>
          <a:ln cap="flat" cmpd="sng" w="9525">
            <a:solidFill>
              <a:srgbClr val="980000"/>
            </a:solidFill>
            <a:prstDash val="dash"/>
            <a:round/>
            <a:headEnd len="med" w="med" type="none"/>
            <a:tailEnd len="med" w="med" type="stealth"/>
          </a:ln>
        </p:spPr>
      </p:cxnSp>
      <p:sp>
        <p:nvSpPr>
          <p:cNvPr id="360" name="Google Shape;360;p45"/>
          <p:cNvSpPr txBox="1"/>
          <p:nvPr/>
        </p:nvSpPr>
        <p:spPr>
          <a:xfrm>
            <a:off x="83107" y="4106720"/>
            <a:ext cx="2098200" cy="8496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1200">
                <a:solidFill>
                  <a:srgbClr val="000000"/>
                </a:solidFill>
                <a:latin typeface="Lexend"/>
                <a:ea typeface="Lexend"/>
                <a:cs typeface="Lexend"/>
                <a:sym typeface="Lexend"/>
              </a:rPr>
              <a:t>Action space and decisions are also informed by other information</a:t>
            </a:r>
            <a:endParaRPr b="1" sz="1200">
              <a:solidFill>
                <a:srgbClr val="000000"/>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p:nvPr/>
        </p:nvSpPr>
        <p:spPr>
          <a:xfrm>
            <a:off x="-4650" y="-750"/>
            <a:ext cx="9144000" cy="51435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46"/>
          <p:cNvSpPr txBox="1"/>
          <p:nvPr>
            <p:ph type="ctrTitle"/>
          </p:nvPr>
        </p:nvSpPr>
        <p:spPr>
          <a:xfrm>
            <a:off x="311708" y="9731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i="1" lang="en">
                <a:solidFill>
                  <a:schemeClr val="lt1"/>
                </a:solidFill>
              </a:rPr>
              <a:t>Thank you!</a:t>
            </a:r>
            <a:endParaRPr i="1">
              <a:solidFill>
                <a:schemeClr val="lt1"/>
              </a:solidFill>
            </a:endParaRPr>
          </a:p>
        </p:txBody>
      </p:sp>
      <p:sp>
        <p:nvSpPr>
          <p:cNvPr id="367" name="Google Shape;367;p46"/>
          <p:cNvSpPr txBox="1"/>
          <p:nvPr/>
        </p:nvSpPr>
        <p:spPr>
          <a:xfrm>
            <a:off x="146075" y="4066421"/>
            <a:ext cx="31434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John M. Drake</a:t>
            </a:r>
            <a:endParaRPr sz="1800">
              <a:solidFill>
                <a:schemeClr val="lt1"/>
              </a:solidFill>
            </a:endParaRPr>
          </a:p>
          <a:p>
            <a:pPr indent="0" lvl="0" marL="0" rtl="0" algn="l">
              <a:spcBef>
                <a:spcPts val="0"/>
              </a:spcBef>
              <a:spcAft>
                <a:spcPts val="0"/>
              </a:spcAft>
              <a:buNone/>
            </a:pPr>
            <a:r>
              <a:rPr lang="en" sz="1800">
                <a:solidFill>
                  <a:schemeClr val="lt1"/>
                </a:solidFill>
              </a:rPr>
              <a:t>University of Georgia</a:t>
            </a:r>
            <a:endParaRPr sz="1800">
              <a:solidFill>
                <a:schemeClr val="lt1"/>
              </a:solidFill>
            </a:endParaRPr>
          </a:p>
          <a:p>
            <a:pPr indent="0" lvl="0" marL="0" rtl="0" algn="l">
              <a:spcBef>
                <a:spcPts val="0"/>
              </a:spcBef>
              <a:spcAft>
                <a:spcPts val="0"/>
              </a:spcAft>
              <a:buNone/>
            </a:pPr>
            <a:r>
              <a:rPr lang="en" sz="1800">
                <a:solidFill>
                  <a:schemeClr val="lt1"/>
                </a:solidFill>
              </a:rPr>
              <a:t>Email: jdrake@uga.edu</a:t>
            </a:r>
            <a:endParaRPr sz="1800">
              <a:solidFill>
                <a:schemeClr val="lt1"/>
              </a:solidFill>
            </a:endParaRPr>
          </a:p>
        </p:txBody>
      </p:sp>
      <p:pic>
        <p:nvPicPr>
          <p:cNvPr id="368" name="Google Shape;368;p46"/>
          <p:cNvPicPr preferRelativeResize="0"/>
          <p:nvPr/>
        </p:nvPicPr>
        <p:blipFill>
          <a:blip r:embed="rId3">
            <a:alphaModFix/>
          </a:blip>
          <a:stretch>
            <a:fillRect/>
          </a:stretch>
        </p:blipFill>
        <p:spPr>
          <a:xfrm>
            <a:off x="0" y="-37325"/>
            <a:ext cx="4919946" cy="104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idx="1" type="body"/>
          </p:nvPr>
        </p:nvSpPr>
        <p:spPr>
          <a:xfrm>
            <a:off x="6513500" y="598782"/>
            <a:ext cx="2460000" cy="44004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800"/>
              <a:buNone/>
            </a:pPr>
            <a:r>
              <a:rPr b="1" lang="en" sz="1230">
                <a:latin typeface="Arial"/>
                <a:ea typeface="Arial"/>
                <a:cs typeface="Arial"/>
                <a:sym typeface="Arial"/>
              </a:rPr>
              <a:t>What did it do? </a:t>
            </a:r>
            <a:endParaRPr sz="1230">
              <a:latin typeface="Arial"/>
              <a:ea typeface="Arial"/>
              <a:cs typeface="Arial"/>
              <a:sym typeface="Arial"/>
            </a:endParaRPr>
          </a:p>
          <a:p>
            <a:pPr indent="-192405" lvl="0" marL="228600" rtl="0" algn="l">
              <a:lnSpc>
                <a:spcPct val="90000"/>
              </a:lnSpc>
              <a:spcBef>
                <a:spcPts val="1000"/>
              </a:spcBef>
              <a:spcAft>
                <a:spcPts val="0"/>
              </a:spcAft>
              <a:buSzPts val="1230"/>
              <a:buFont typeface="Arial"/>
              <a:buChar char="●"/>
            </a:pPr>
            <a:r>
              <a:rPr lang="en" sz="1230">
                <a:latin typeface="Arial"/>
                <a:ea typeface="Arial"/>
                <a:cs typeface="Arial"/>
                <a:sym typeface="Arial"/>
              </a:rPr>
              <a:t>Prediction</a:t>
            </a:r>
            <a:endParaRPr sz="1230">
              <a:latin typeface="Arial"/>
              <a:ea typeface="Arial"/>
              <a:cs typeface="Arial"/>
              <a:sym typeface="Arial"/>
            </a:endParaRPr>
          </a:p>
          <a:p>
            <a:pPr indent="0" lvl="0" marL="0" rtl="0" algn="l">
              <a:lnSpc>
                <a:spcPct val="105000"/>
              </a:lnSpc>
              <a:spcBef>
                <a:spcPts val="1000"/>
              </a:spcBef>
              <a:spcAft>
                <a:spcPts val="0"/>
              </a:spcAft>
              <a:buSzPts val="1800"/>
              <a:buNone/>
            </a:pPr>
            <a:r>
              <a:rPr b="1" lang="en" sz="1230">
                <a:latin typeface="Arial"/>
                <a:ea typeface="Arial"/>
                <a:cs typeface="Arial"/>
                <a:sym typeface="Arial"/>
              </a:rPr>
              <a:t>Data</a:t>
            </a:r>
            <a:endParaRPr b="1" sz="1230">
              <a:latin typeface="Arial"/>
              <a:ea typeface="Arial"/>
              <a:cs typeface="Arial"/>
              <a:sym typeface="Arial"/>
            </a:endParaRPr>
          </a:p>
          <a:p>
            <a:pPr indent="-192405" lvl="0" marL="228600" rtl="0" algn="l">
              <a:lnSpc>
                <a:spcPct val="90000"/>
              </a:lnSpc>
              <a:spcBef>
                <a:spcPts val="1000"/>
              </a:spcBef>
              <a:spcAft>
                <a:spcPts val="0"/>
              </a:spcAft>
              <a:buSzPts val="1230"/>
              <a:buFont typeface="Arial"/>
              <a:buChar char="●"/>
            </a:pPr>
            <a:r>
              <a:rPr lang="en" sz="1230">
                <a:latin typeface="Arial"/>
                <a:ea typeface="Arial"/>
                <a:cs typeface="Arial"/>
                <a:sym typeface="Arial"/>
              </a:rPr>
              <a:t>Global airport “catchments”</a:t>
            </a:r>
            <a:endParaRPr sz="1230">
              <a:latin typeface="Arial"/>
              <a:ea typeface="Arial"/>
              <a:cs typeface="Arial"/>
              <a:sym typeface="Arial"/>
            </a:endParaRPr>
          </a:p>
          <a:p>
            <a:pPr indent="-192405" lvl="0" marL="228600" rtl="0" algn="l">
              <a:lnSpc>
                <a:spcPct val="90000"/>
              </a:lnSpc>
              <a:spcBef>
                <a:spcPts val="1000"/>
              </a:spcBef>
              <a:spcAft>
                <a:spcPts val="0"/>
              </a:spcAft>
              <a:buSzPts val="1230"/>
              <a:buFont typeface="Arial"/>
              <a:buChar char="●"/>
            </a:pPr>
            <a:r>
              <a:rPr lang="en" sz="1230">
                <a:latin typeface="Arial"/>
                <a:ea typeface="Arial"/>
                <a:cs typeface="Arial"/>
                <a:sym typeface="Arial"/>
              </a:rPr>
              <a:t>Estimated prevalence in source locations</a:t>
            </a:r>
            <a:endParaRPr sz="1230">
              <a:latin typeface="Arial"/>
              <a:ea typeface="Arial"/>
              <a:cs typeface="Arial"/>
              <a:sym typeface="Arial"/>
            </a:endParaRPr>
          </a:p>
          <a:p>
            <a:pPr indent="-192405" lvl="0" marL="228600" rtl="0" algn="l">
              <a:lnSpc>
                <a:spcPct val="90000"/>
              </a:lnSpc>
              <a:spcBef>
                <a:spcPts val="1000"/>
              </a:spcBef>
              <a:spcAft>
                <a:spcPts val="0"/>
              </a:spcAft>
              <a:buSzPts val="1230"/>
              <a:buFont typeface="Arial"/>
              <a:buChar char="●"/>
            </a:pPr>
            <a:r>
              <a:rPr lang="en" sz="1230">
                <a:latin typeface="Arial"/>
                <a:ea typeface="Arial"/>
                <a:cs typeface="Arial"/>
                <a:sym typeface="Arial"/>
              </a:rPr>
              <a:t>Official Airline Guide prospective passenger booking data</a:t>
            </a:r>
            <a:endParaRPr sz="1230">
              <a:latin typeface="Arial"/>
              <a:ea typeface="Arial"/>
              <a:cs typeface="Arial"/>
              <a:sym typeface="Arial"/>
            </a:endParaRPr>
          </a:p>
          <a:p>
            <a:pPr indent="0" lvl="0" marL="0" rtl="0" algn="l">
              <a:lnSpc>
                <a:spcPct val="90000"/>
              </a:lnSpc>
              <a:spcBef>
                <a:spcPts val="1000"/>
              </a:spcBef>
              <a:spcAft>
                <a:spcPts val="0"/>
              </a:spcAft>
              <a:buSzPts val="1800"/>
              <a:buNone/>
            </a:pPr>
            <a:r>
              <a:rPr b="1" lang="en" sz="1230">
                <a:latin typeface="Arial"/>
                <a:ea typeface="Arial"/>
                <a:cs typeface="Arial"/>
                <a:sym typeface="Arial"/>
              </a:rPr>
              <a:t>Questions</a:t>
            </a:r>
            <a:endParaRPr b="1" sz="1230">
              <a:latin typeface="Arial"/>
              <a:ea typeface="Arial"/>
              <a:cs typeface="Arial"/>
              <a:sym typeface="Arial"/>
            </a:endParaRPr>
          </a:p>
          <a:p>
            <a:pPr indent="-192405" lvl="0" marL="228600" rtl="0" algn="l">
              <a:lnSpc>
                <a:spcPct val="90000"/>
              </a:lnSpc>
              <a:spcBef>
                <a:spcPts val="1000"/>
              </a:spcBef>
              <a:spcAft>
                <a:spcPts val="0"/>
              </a:spcAft>
              <a:buSzPts val="1230"/>
              <a:buFont typeface="Arial"/>
              <a:buChar char="●"/>
            </a:pPr>
            <a:r>
              <a:rPr lang="en" sz="1230">
                <a:latin typeface="Arial"/>
                <a:ea typeface="Arial"/>
                <a:cs typeface="Arial"/>
                <a:sym typeface="Arial"/>
              </a:rPr>
              <a:t>Where are the majority of imported cases expected to enter the US?</a:t>
            </a:r>
            <a:endParaRPr sz="1230">
              <a:latin typeface="Arial"/>
              <a:ea typeface="Arial"/>
              <a:cs typeface="Arial"/>
              <a:sym typeface="Arial"/>
            </a:endParaRPr>
          </a:p>
          <a:p>
            <a:pPr indent="-192405" lvl="0" marL="228600" rtl="0" algn="l">
              <a:lnSpc>
                <a:spcPct val="90000"/>
              </a:lnSpc>
              <a:spcBef>
                <a:spcPts val="1000"/>
              </a:spcBef>
              <a:spcAft>
                <a:spcPts val="1000"/>
              </a:spcAft>
              <a:buSzPts val="1230"/>
              <a:buFont typeface="Arial"/>
              <a:buChar char="●"/>
            </a:pPr>
            <a:r>
              <a:rPr lang="en" sz="1230">
                <a:latin typeface="Arial"/>
                <a:ea typeface="Arial"/>
                <a:cs typeface="Arial"/>
                <a:sym typeface="Arial"/>
              </a:rPr>
              <a:t>Where are the majority of imported cases expected to originate?</a:t>
            </a:r>
            <a:endParaRPr sz="1230">
              <a:latin typeface="Arial"/>
              <a:ea typeface="Arial"/>
              <a:cs typeface="Arial"/>
              <a:sym typeface="Arial"/>
            </a:endParaRPr>
          </a:p>
        </p:txBody>
      </p:sp>
      <p:sp>
        <p:nvSpPr>
          <p:cNvPr id="374" name="Google Shape;374;p47"/>
          <p:cNvSpPr txBox="1"/>
          <p:nvPr>
            <p:ph type="title"/>
          </p:nvPr>
        </p:nvSpPr>
        <p:spPr>
          <a:xfrm>
            <a:off x="311700" y="485700"/>
            <a:ext cx="6141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CDC Covid Importation Model</a:t>
            </a:r>
            <a:endParaRPr/>
          </a:p>
        </p:txBody>
      </p:sp>
      <p:cxnSp>
        <p:nvCxnSpPr>
          <p:cNvPr id="375" name="Google Shape;375;p47"/>
          <p:cNvCxnSpPr/>
          <p:nvPr/>
        </p:nvCxnSpPr>
        <p:spPr>
          <a:xfrm>
            <a:off x="6453400" y="709032"/>
            <a:ext cx="0" cy="4314300"/>
          </a:xfrm>
          <a:prstGeom prst="straightConnector1">
            <a:avLst/>
          </a:prstGeom>
          <a:noFill/>
          <a:ln cap="flat" cmpd="sng" w="9525">
            <a:solidFill>
              <a:schemeClr val="dk2"/>
            </a:solidFill>
            <a:prstDash val="solid"/>
            <a:round/>
            <a:headEnd len="sm" w="sm" type="none"/>
            <a:tailEnd len="sm" w="sm" type="none"/>
          </a:ln>
        </p:spPr>
      </p:cxnSp>
      <p:pic>
        <p:nvPicPr>
          <p:cNvPr id="376" name="Google Shape;376;p47"/>
          <p:cNvPicPr preferRelativeResize="0"/>
          <p:nvPr/>
        </p:nvPicPr>
        <p:blipFill rotWithShape="1">
          <a:blip r:embed="rId3">
            <a:alphaModFix/>
          </a:blip>
          <a:srcRect b="7321" l="5585" r="1787" t="0"/>
          <a:stretch/>
        </p:blipFill>
        <p:spPr>
          <a:xfrm>
            <a:off x="229851" y="927400"/>
            <a:ext cx="6068074" cy="3902973"/>
          </a:xfrm>
          <a:prstGeom prst="rect">
            <a:avLst/>
          </a:prstGeom>
          <a:noFill/>
          <a:ln>
            <a:noFill/>
          </a:ln>
        </p:spPr>
      </p:pic>
      <p:pic>
        <p:nvPicPr>
          <p:cNvPr id="377" name="Google Shape;377;p47"/>
          <p:cNvPicPr preferRelativeResize="0"/>
          <p:nvPr/>
        </p:nvPicPr>
        <p:blipFill rotWithShape="1">
          <a:blip r:embed="rId4">
            <a:alphaModFix/>
          </a:blip>
          <a:srcRect b="0" l="0" r="0" t="0"/>
          <a:stretch/>
        </p:blipFill>
        <p:spPr>
          <a:xfrm>
            <a:off x="4612700" y="2560700"/>
            <a:ext cx="1629201" cy="610950"/>
          </a:xfrm>
          <a:prstGeom prst="rect">
            <a:avLst/>
          </a:prstGeom>
          <a:noFill/>
          <a:ln>
            <a:noFill/>
          </a:ln>
        </p:spPr>
      </p:pic>
      <p:sp>
        <p:nvSpPr>
          <p:cNvPr id="378" name="Google Shape;378;p47"/>
          <p:cNvSpPr txBox="1"/>
          <p:nvPr>
            <p:ph idx="1" type="body"/>
          </p:nvPr>
        </p:nvSpPr>
        <p:spPr>
          <a:xfrm>
            <a:off x="4647650" y="1392200"/>
            <a:ext cx="1494900" cy="5124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1000"/>
              </a:spcAft>
              <a:buSzPts val="1800"/>
              <a:buNone/>
            </a:pPr>
            <a:r>
              <a:rPr i="1" lang="en" sz="1130"/>
              <a:t>monthly passenger volume from source country c to POE i </a:t>
            </a:r>
            <a:endParaRPr i="1" sz="1130"/>
          </a:p>
        </p:txBody>
      </p:sp>
      <p:sp>
        <p:nvSpPr>
          <p:cNvPr id="379" name="Google Shape;379;p47"/>
          <p:cNvSpPr txBox="1"/>
          <p:nvPr>
            <p:ph idx="1" type="body"/>
          </p:nvPr>
        </p:nvSpPr>
        <p:spPr>
          <a:xfrm>
            <a:off x="5203475" y="3666600"/>
            <a:ext cx="1069500" cy="4173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1000"/>
              </a:spcAft>
              <a:buSzPts val="1800"/>
              <a:buNone/>
            </a:pPr>
            <a:r>
              <a:rPr i="1" lang="en" sz="1230"/>
              <a:t>population of source country c </a:t>
            </a:r>
            <a:endParaRPr i="1" sz="1230"/>
          </a:p>
        </p:txBody>
      </p:sp>
      <p:cxnSp>
        <p:nvCxnSpPr>
          <p:cNvPr id="380" name="Google Shape;380;p47"/>
          <p:cNvCxnSpPr/>
          <p:nvPr/>
        </p:nvCxnSpPr>
        <p:spPr>
          <a:xfrm>
            <a:off x="5936425" y="2024025"/>
            <a:ext cx="93900" cy="605100"/>
          </a:xfrm>
          <a:prstGeom prst="straightConnector1">
            <a:avLst/>
          </a:prstGeom>
          <a:noFill/>
          <a:ln cap="flat" cmpd="sng" w="9525">
            <a:solidFill>
              <a:schemeClr val="dk2"/>
            </a:solidFill>
            <a:prstDash val="solid"/>
            <a:round/>
            <a:headEnd len="sm" w="sm" type="none"/>
            <a:tailEnd len="med" w="med" type="triangle"/>
          </a:ln>
        </p:spPr>
      </p:cxnSp>
      <p:cxnSp>
        <p:nvCxnSpPr>
          <p:cNvPr id="381" name="Google Shape;381;p47"/>
          <p:cNvCxnSpPr/>
          <p:nvPr/>
        </p:nvCxnSpPr>
        <p:spPr>
          <a:xfrm>
            <a:off x="5203475" y="2483050"/>
            <a:ext cx="534600" cy="187800"/>
          </a:xfrm>
          <a:prstGeom prst="straightConnector1">
            <a:avLst/>
          </a:prstGeom>
          <a:noFill/>
          <a:ln cap="flat" cmpd="sng" w="9525">
            <a:solidFill>
              <a:schemeClr val="dk2"/>
            </a:solidFill>
            <a:prstDash val="solid"/>
            <a:round/>
            <a:headEnd len="sm" w="sm" type="none"/>
            <a:tailEnd len="med" w="med" type="triangle"/>
          </a:ln>
        </p:spPr>
      </p:cxnSp>
      <p:sp>
        <p:nvSpPr>
          <p:cNvPr id="382" name="Google Shape;382;p47"/>
          <p:cNvSpPr txBox="1"/>
          <p:nvPr>
            <p:ph idx="1" type="body"/>
          </p:nvPr>
        </p:nvSpPr>
        <p:spPr>
          <a:xfrm>
            <a:off x="4572000" y="3249300"/>
            <a:ext cx="1069500" cy="417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1000"/>
              </a:spcAft>
              <a:buSzPts val="1800"/>
              <a:buNone/>
            </a:pPr>
            <a:r>
              <a:rPr i="1" lang="en" sz="1230"/>
              <a:t>imported cases at POE i</a:t>
            </a:r>
            <a:endParaRPr i="1" sz="1230"/>
          </a:p>
        </p:txBody>
      </p:sp>
      <p:cxnSp>
        <p:nvCxnSpPr>
          <p:cNvPr id="383" name="Google Shape;383;p47"/>
          <p:cNvCxnSpPr>
            <a:stCxn id="379" idx="0"/>
          </p:cNvCxnSpPr>
          <p:nvPr/>
        </p:nvCxnSpPr>
        <p:spPr>
          <a:xfrm flipH="1" rot="10800000">
            <a:off x="5738225" y="3129900"/>
            <a:ext cx="177300" cy="536700"/>
          </a:xfrm>
          <a:prstGeom prst="straightConnector1">
            <a:avLst/>
          </a:prstGeom>
          <a:noFill/>
          <a:ln cap="flat" cmpd="sng" w="9525">
            <a:solidFill>
              <a:schemeClr val="dk2"/>
            </a:solidFill>
            <a:prstDash val="solid"/>
            <a:round/>
            <a:headEnd len="sm" w="sm" type="none"/>
            <a:tailEnd len="med" w="med" type="triangle"/>
          </a:ln>
        </p:spPr>
      </p:cxnSp>
      <p:cxnSp>
        <p:nvCxnSpPr>
          <p:cNvPr id="384" name="Google Shape;384;p47"/>
          <p:cNvCxnSpPr>
            <a:stCxn id="382" idx="0"/>
          </p:cNvCxnSpPr>
          <p:nvPr/>
        </p:nvCxnSpPr>
        <p:spPr>
          <a:xfrm rot="10800000">
            <a:off x="4945350" y="2952600"/>
            <a:ext cx="161400" cy="296700"/>
          </a:xfrm>
          <a:prstGeom prst="straightConnector1">
            <a:avLst/>
          </a:prstGeom>
          <a:noFill/>
          <a:ln cap="flat" cmpd="sng" w="9525">
            <a:solidFill>
              <a:schemeClr val="dk2"/>
            </a:solidFill>
            <a:prstDash val="solid"/>
            <a:round/>
            <a:headEnd len="sm" w="sm" type="none"/>
            <a:tailEnd len="med" w="med" type="triangle"/>
          </a:ln>
        </p:spPr>
      </p:cxnSp>
      <p:sp>
        <p:nvSpPr>
          <p:cNvPr id="385" name="Google Shape;385;p47"/>
          <p:cNvSpPr txBox="1"/>
          <p:nvPr/>
        </p:nvSpPr>
        <p:spPr>
          <a:xfrm>
            <a:off x="251700" y="4772700"/>
            <a:ext cx="61416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5"/>
              </a:rPr>
              <a:t>covid19.uga.edu/us-importation-risk</a:t>
            </a:r>
            <a:endParaRPr b="0" i="0" sz="1100" u="none" cap="none" strike="noStrike">
              <a:solidFill>
                <a:srgbClr val="888888"/>
              </a:solidFill>
              <a:latin typeface="Arial"/>
              <a:ea typeface="Arial"/>
              <a:cs typeface="Arial"/>
              <a:sym typeface="Arial"/>
            </a:endParaRPr>
          </a:p>
        </p:txBody>
      </p:sp>
      <p:sp>
        <p:nvSpPr>
          <p:cNvPr id="386" name="Google Shape;386;p47"/>
          <p:cNvSpPr/>
          <p:nvPr/>
        </p:nvSpPr>
        <p:spPr>
          <a:xfrm>
            <a:off x="-6150" y="-12"/>
            <a:ext cx="9156300" cy="585000"/>
          </a:xfrm>
          <a:prstGeom prst="rect">
            <a:avLst/>
          </a:prstGeom>
          <a:solidFill>
            <a:srgbClr val="14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p47"/>
          <p:cNvPicPr preferRelativeResize="0"/>
          <p:nvPr/>
        </p:nvPicPr>
        <p:blipFill rotWithShape="1">
          <a:blip r:embed="rId6">
            <a:alphaModFix/>
          </a:blip>
          <a:srcRect b="0" l="0" r="0" t="0"/>
          <a:stretch/>
        </p:blipFill>
        <p:spPr>
          <a:xfrm>
            <a:off x="0" y="-76200"/>
            <a:ext cx="3260648" cy="693500"/>
          </a:xfrm>
          <a:prstGeom prst="rect">
            <a:avLst/>
          </a:prstGeom>
          <a:noFill/>
          <a:ln>
            <a:noFill/>
          </a:ln>
        </p:spPr>
      </p:pic>
      <p:sp>
        <p:nvSpPr>
          <p:cNvPr id="388" name="Google Shape;388;p47"/>
          <p:cNvSpPr txBox="1"/>
          <p:nvPr>
            <p:ph idx="1" type="body"/>
          </p:nvPr>
        </p:nvSpPr>
        <p:spPr>
          <a:xfrm>
            <a:off x="4325075" y="2070375"/>
            <a:ext cx="878400" cy="5124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1000"/>
              </a:spcAft>
              <a:buSzPts val="1800"/>
              <a:buNone/>
            </a:pPr>
            <a:r>
              <a:rPr i="1" lang="en" sz="1130"/>
              <a:t>new cases in source country c </a:t>
            </a:r>
            <a:endParaRPr i="1" sz="1130"/>
          </a:p>
        </p:txBody>
      </p:sp>
      <p:sp>
        <p:nvSpPr>
          <p:cNvPr id="389" name="Google Shape;389;p47"/>
          <p:cNvSpPr txBox="1"/>
          <p:nvPr/>
        </p:nvSpPr>
        <p:spPr>
          <a:xfrm>
            <a:off x="4647649" y="-21501"/>
            <a:ext cx="4457700" cy="585000"/>
          </a:xfrm>
          <a:prstGeom prst="rect">
            <a:avLst/>
          </a:prstGeom>
          <a:noFill/>
          <a:ln>
            <a:noFill/>
          </a:ln>
        </p:spPr>
        <p:txBody>
          <a:bodyPr anchorCtr="0" anchor="ctr"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lang="en" sz="1600">
                <a:solidFill>
                  <a:schemeClr val="lt1"/>
                </a:solidFill>
              </a:rPr>
              <a:t>Information</a:t>
            </a:r>
            <a:r>
              <a:rPr lang="en" sz="1600">
                <a:solidFill>
                  <a:schemeClr val="lt1"/>
                </a:solidFill>
              </a:rPr>
              <a:t> support for </a:t>
            </a:r>
            <a:r>
              <a:rPr lang="en" sz="1600">
                <a:solidFill>
                  <a:schemeClr val="lt1"/>
                </a:solidFill>
              </a:rPr>
              <a:t>federal</a:t>
            </a:r>
            <a:r>
              <a:rPr lang="en" sz="1600">
                <a:solidFill>
                  <a:schemeClr val="lt1"/>
                </a:solidFill>
              </a:rPr>
              <a:t> decision-making</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sp>
        <p:nvSpPr>
          <p:cNvPr id="394" name="Google Shape;394;p48"/>
          <p:cNvSpPr txBox="1"/>
          <p:nvPr/>
        </p:nvSpPr>
        <p:spPr>
          <a:xfrm>
            <a:off x="10461250" y="2994050"/>
            <a:ext cx="638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8"/>
          <p:cNvSpPr txBox="1"/>
          <p:nvPr/>
        </p:nvSpPr>
        <p:spPr>
          <a:xfrm>
            <a:off x="316150" y="4526675"/>
            <a:ext cx="1562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1000"/>
              </a:spcAft>
              <a:buClr>
                <a:srgbClr val="000000"/>
              </a:buClr>
              <a:buSzPts val="1600"/>
              <a:buFont typeface="Arial"/>
              <a:buNone/>
            </a:pPr>
            <a:r>
              <a:rPr b="1" i="0" lang="en" sz="1600" u="none" cap="none" strike="noStrike">
                <a:solidFill>
                  <a:srgbClr val="FFFFFF"/>
                </a:solidFill>
                <a:latin typeface="Arial"/>
                <a:ea typeface="Arial"/>
                <a:cs typeface="Arial"/>
                <a:sym typeface="Arial"/>
              </a:rPr>
              <a:t>Coronavirus</a:t>
            </a:r>
            <a:endParaRPr b="1" i="0" sz="1400" u="none" cap="none" strike="noStrike">
              <a:solidFill>
                <a:srgbClr val="FFFFFF"/>
              </a:solidFill>
              <a:latin typeface="Arial"/>
              <a:ea typeface="Arial"/>
              <a:cs typeface="Arial"/>
              <a:sym typeface="Arial"/>
            </a:endParaRPr>
          </a:p>
        </p:txBody>
      </p:sp>
      <p:sp>
        <p:nvSpPr>
          <p:cNvPr id="396" name="Google Shape;396;p48"/>
          <p:cNvSpPr txBox="1"/>
          <p:nvPr/>
        </p:nvSpPr>
        <p:spPr>
          <a:xfrm>
            <a:off x="2048825" y="4309125"/>
            <a:ext cx="1562700" cy="677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1000"/>
              </a:spcBef>
              <a:spcAft>
                <a:spcPts val="1000"/>
              </a:spcAft>
              <a:buClr>
                <a:srgbClr val="000000"/>
              </a:buClr>
              <a:buSzPts val="1600"/>
              <a:buFont typeface="Arial"/>
              <a:buNone/>
            </a:pPr>
            <a:r>
              <a:rPr b="1" i="0" lang="en" sz="1600" u="none" cap="none" strike="noStrike">
                <a:solidFill>
                  <a:srgbClr val="FFFFFF"/>
                </a:solidFill>
                <a:latin typeface="Arial"/>
                <a:ea typeface="Arial"/>
                <a:cs typeface="Arial"/>
                <a:sym typeface="Arial"/>
              </a:rPr>
              <a:t>sease</a:t>
            </a:r>
            <a:br>
              <a:rPr b="1" i="0" lang="en" sz="1600" u="none" cap="none" strike="noStrike">
                <a:solidFill>
                  <a:srgbClr val="FFFFFF"/>
                </a:solidFill>
                <a:latin typeface="Arial"/>
                <a:ea typeface="Arial"/>
                <a:cs typeface="Arial"/>
                <a:sym typeface="Arial"/>
              </a:rPr>
            </a:br>
            <a:r>
              <a:rPr b="1" i="0" lang="en" sz="1600" u="none" cap="none" strike="noStrike">
                <a:solidFill>
                  <a:srgbClr val="FFFFFF"/>
                </a:solidFill>
                <a:latin typeface="Arial"/>
                <a:ea typeface="Arial"/>
                <a:cs typeface="Arial"/>
                <a:sym typeface="Arial"/>
              </a:rPr>
              <a:t>Forecasting</a:t>
            </a:r>
            <a:endParaRPr b="1" i="0" sz="1400" u="none" cap="none" strike="noStrike">
              <a:solidFill>
                <a:srgbClr val="FFFFFF"/>
              </a:solidFill>
              <a:latin typeface="Arial"/>
              <a:ea typeface="Arial"/>
              <a:cs typeface="Arial"/>
              <a:sym typeface="Arial"/>
            </a:endParaRPr>
          </a:p>
        </p:txBody>
      </p:sp>
      <p:sp>
        <p:nvSpPr>
          <p:cNvPr id="397" name="Google Shape;397;p48"/>
          <p:cNvSpPr txBox="1"/>
          <p:nvPr/>
        </p:nvSpPr>
        <p:spPr>
          <a:xfrm>
            <a:off x="3841825" y="4309125"/>
            <a:ext cx="1562700" cy="677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1000"/>
              </a:spcBef>
              <a:spcAft>
                <a:spcPts val="1000"/>
              </a:spcAft>
              <a:buClr>
                <a:srgbClr val="000000"/>
              </a:buClr>
              <a:buSzPts val="1600"/>
              <a:buFont typeface="Arial"/>
              <a:buNone/>
            </a:pPr>
            <a:r>
              <a:rPr b="1" i="0" lang="en" sz="1600" u="none" cap="none" strike="noStrike">
                <a:solidFill>
                  <a:srgbClr val="FFFFFF"/>
                </a:solidFill>
                <a:latin typeface="Arial"/>
                <a:ea typeface="Arial"/>
                <a:cs typeface="Arial"/>
                <a:sym typeface="Arial"/>
              </a:rPr>
              <a:t>Disease</a:t>
            </a:r>
            <a:br>
              <a:rPr b="1" i="0" lang="en" sz="1600" u="none" cap="none" strike="noStrike">
                <a:solidFill>
                  <a:srgbClr val="FFFFFF"/>
                </a:solidFill>
                <a:latin typeface="Arial"/>
                <a:ea typeface="Arial"/>
                <a:cs typeface="Arial"/>
                <a:sym typeface="Arial"/>
              </a:rPr>
            </a:br>
            <a:r>
              <a:rPr b="1" i="0" lang="en" sz="1600" u="none" cap="none" strike="noStrike">
                <a:solidFill>
                  <a:srgbClr val="FFFFFF"/>
                </a:solidFill>
                <a:latin typeface="Arial"/>
                <a:ea typeface="Arial"/>
                <a:cs typeface="Arial"/>
                <a:sym typeface="Arial"/>
              </a:rPr>
              <a:t>Mapping</a:t>
            </a:r>
            <a:endParaRPr b="1" i="0" sz="1400" u="none" cap="none" strike="noStrike">
              <a:solidFill>
                <a:srgbClr val="FFFFFF"/>
              </a:solidFill>
              <a:latin typeface="Arial"/>
              <a:ea typeface="Arial"/>
              <a:cs typeface="Arial"/>
              <a:sym typeface="Arial"/>
            </a:endParaRPr>
          </a:p>
        </p:txBody>
      </p:sp>
      <p:sp>
        <p:nvSpPr>
          <p:cNvPr id="398" name="Google Shape;398;p48"/>
          <p:cNvSpPr txBox="1"/>
          <p:nvPr/>
        </p:nvSpPr>
        <p:spPr>
          <a:xfrm>
            <a:off x="5637675" y="4526675"/>
            <a:ext cx="1562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000"/>
              </a:spcBef>
              <a:spcAft>
                <a:spcPts val="1000"/>
              </a:spcAft>
              <a:buClr>
                <a:srgbClr val="000000"/>
              </a:buClr>
              <a:buSzPts val="1600"/>
              <a:buFont typeface="Arial"/>
              <a:buNone/>
            </a:pPr>
            <a:r>
              <a:rPr b="1" i="0" lang="en" sz="1600" u="none" cap="none" strike="noStrike">
                <a:solidFill>
                  <a:srgbClr val="FFFFFF"/>
                </a:solidFill>
                <a:latin typeface="Arial"/>
                <a:ea typeface="Arial"/>
                <a:cs typeface="Arial"/>
                <a:sym typeface="Arial"/>
              </a:rPr>
              <a:t>Spillover</a:t>
            </a:r>
            <a:endParaRPr b="1" i="0" sz="1400" u="none" cap="none" strike="noStrike">
              <a:solidFill>
                <a:srgbClr val="FFFFFF"/>
              </a:solidFill>
              <a:latin typeface="Arial"/>
              <a:ea typeface="Arial"/>
              <a:cs typeface="Arial"/>
              <a:sym typeface="Arial"/>
            </a:endParaRPr>
          </a:p>
        </p:txBody>
      </p:sp>
      <p:sp>
        <p:nvSpPr>
          <p:cNvPr id="399" name="Google Shape;399;p48"/>
          <p:cNvSpPr txBox="1"/>
          <p:nvPr/>
        </p:nvSpPr>
        <p:spPr>
          <a:xfrm>
            <a:off x="7388975" y="4355175"/>
            <a:ext cx="1713000" cy="585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1000"/>
              </a:spcBef>
              <a:spcAft>
                <a:spcPts val="1000"/>
              </a:spcAft>
              <a:buClr>
                <a:srgbClr val="000000"/>
              </a:buClr>
              <a:buSzPts val="1300"/>
              <a:buFont typeface="Arial"/>
              <a:buNone/>
            </a:pPr>
            <a:r>
              <a:rPr b="1" i="0" lang="en" sz="1300" u="none" cap="none" strike="noStrike">
                <a:solidFill>
                  <a:srgbClr val="FFFFFF"/>
                </a:solidFill>
                <a:latin typeface="Arial"/>
                <a:ea typeface="Arial"/>
                <a:cs typeface="Arial"/>
                <a:sym typeface="Arial"/>
              </a:rPr>
              <a:t>Behavior &amp; Infectious Disease</a:t>
            </a:r>
            <a:endParaRPr b="1" i="0" sz="1100" u="none" cap="none" strike="noStrike">
              <a:solidFill>
                <a:srgbClr val="FFFFFF"/>
              </a:solidFill>
              <a:latin typeface="Arial"/>
              <a:ea typeface="Arial"/>
              <a:cs typeface="Arial"/>
              <a:sym typeface="Arial"/>
            </a:endParaRPr>
          </a:p>
        </p:txBody>
      </p:sp>
      <p:sp>
        <p:nvSpPr>
          <p:cNvPr id="400" name="Google Shape;400;p48"/>
          <p:cNvSpPr/>
          <p:nvPr/>
        </p:nvSpPr>
        <p:spPr>
          <a:xfrm>
            <a:off x="0" y="-12400"/>
            <a:ext cx="9156300" cy="408900"/>
          </a:xfrm>
          <a:prstGeom prst="rect">
            <a:avLst/>
          </a:prstGeom>
          <a:solidFill>
            <a:srgbClr val="0037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8"/>
          <p:cNvSpPr txBox="1"/>
          <p:nvPr/>
        </p:nvSpPr>
        <p:spPr>
          <a:xfrm>
            <a:off x="619725" y="7400"/>
            <a:ext cx="7138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chemeClr val="dk1"/>
              </a:buClr>
              <a:buSzPts val="1100"/>
              <a:buFont typeface="Arial"/>
              <a:buNone/>
            </a:pPr>
            <a:r>
              <a:t/>
            </a:r>
            <a:endParaRPr b="1" i="0" sz="1200" u="none" cap="none" strike="noStrike">
              <a:solidFill>
                <a:schemeClr val="lt1"/>
              </a:solidFill>
              <a:latin typeface="Arial"/>
              <a:ea typeface="Arial"/>
              <a:cs typeface="Arial"/>
              <a:sym typeface="Arial"/>
            </a:endParaRPr>
          </a:p>
        </p:txBody>
      </p:sp>
      <p:sp>
        <p:nvSpPr>
          <p:cNvPr id="402" name="Google Shape;402;p48"/>
          <p:cNvSpPr/>
          <p:nvPr/>
        </p:nvSpPr>
        <p:spPr>
          <a:xfrm>
            <a:off x="0" y="-12400"/>
            <a:ext cx="9156300" cy="585000"/>
          </a:xfrm>
          <a:prstGeom prst="rect">
            <a:avLst/>
          </a:prstGeom>
          <a:solidFill>
            <a:srgbClr val="14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3" name="Google Shape;403;p48"/>
          <p:cNvPicPr preferRelativeResize="0"/>
          <p:nvPr/>
        </p:nvPicPr>
        <p:blipFill rotWithShape="1">
          <a:blip r:embed="rId3">
            <a:alphaModFix/>
          </a:blip>
          <a:srcRect b="0" l="0" r="0" t="0"/>
          <a:stretch/>
        </p:blipFill>
        <p:spPr>
          <a:xfrm>
            <a:off x="0" y="-76200"/>
            <a:ext cx="3260648" cy="693500"/>
          </a:xfrm>
          <a:prstGeom prst="rect">
            <a:avLst/>
          </a:prstGeom>
          <a:noFill/>
          <a:ln>
            <a:noFill/>
          </a:ln>
        </p:spPr>
      </p:pic>
      <p:sp>
        <p:nvSpPr>
          <p:cNvPr id="404" name="Google Shape;404;p48"/>
          <p:cNvSpPr txBox="1"/>
          <p:nvPr/>
        </p:nvSpPr>
        <p:spPr>
          <a:xfrm>
            <a:off x="4357250" y="-21500"/>
            <a:ext cx="4748100" cy="585000"/>
          </a:xfrm>
          <a:prstGeom prst="rect">
            <a:avLst/>
          </a:prstGeom>
          <a:noFill/>
          <a:ln>
            <a:noFill/>
          </a:ln>
        </p:spPr>
        <p:txBody>
          <a:bodyPr anchorCtr="0" anchor="ctr"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lang="en" sz="1600">
                <a:solidFill>
                  <a:schemeClr val="lt1"/>
                </a:solidFill>
              </a:rPr>
              <a:t>Situational awareness during COVID-19</a:t>
            </a:r>
            <a:endParaRPr i="0" sz="1600" u="none" cap="none" strike="noStrike">
              <a:solidFill>
                <a:schemeClr val="lt1"/>
              </a:solidFill>
            </a:endParaRPr>
          </a:p>
        </p:txBody>
      </p:sp>
      <p:pic>
        <p:nvPicPr>
          <p:cNvPr id="405" name="Google Shape;405;p48"/>
          <p:cNvPicPr preferRelativeResize="0"/>
          <p:nvPr/>
        </p:nvPicPr>
        <p:blipFill rotWithShape="1">
          <a:blip r:embed="rId4">
            <a:alphaModFix/>
          </a:blip>
          <a:srcRect b="0" l="0" r="0" t="911"/>
          <a:stretch/>
        </p:blipFill>
        <p:spPr>
          <a:xfrm>
            <a:off x="63600" y="617300"/>
            <a:ext cx="8910626" cy="4484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9"/>
          <p:cNvSpPr txBox="1"/>
          <p:nvPr/>
        </p:nvSpPr>
        <p:spPr>
          <a:xfrm rot="-5400000">
            <a:off x="-1636950" y="2608650"/>
            <a:ext cx="4272900" cy="4995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Muli"/>
                <a:ea typeface="Muli"/>
                <a:cs typeface="Muli"/>
                <a:sym typeface="Muli"/>
              </a:rPr>
              <a:t>Vectors of Zika Virus</a:t>
            </a:r>
            <a:endParaRPr b="1" sz="2200">
              <a:latin typeface="Muli"/>
              <a:ea typeface="Muli"/>
              <a:cs typeface="Muli"/>
              <a:sym typeface="Muli"/>
            </a:endParaRPr>
          </a:p>
        </p:txBody>
      </p:sp>
      <p:sp>
        <p:nvSpPr>
          <p:cNvPr id="411" name="Google Shape;411;p49"/>
          <p:cNvSpPr txBox="1"/>
          <p:nvPr>
            <p:ph idx="1" type="body"/>
          </p:nvPr>
        </p:nvSpPr>
        <p:spPr>
          <a:xfrm>
            <a:off x="1236925" y="4552500"/>
            <a:ext cx="7753800" cy="2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000">
                <a:solidFill>
                  <a:srgbClr val="888888"/>
                </a:solidFill>
              </a:rPr>
              <a:t>Evans, M.V. et al. Data-driven identification of potential Zika virus vectors.  </a:t>
            </a:r>
            <a:r>
              <a:rPr i="1" lang="en" sz="1000">
                <a:solidFill>
                  <a:srgbClr val="888888"/>
                </a:solidFill>
              </a:rPr>
              <a:t>eLife. </a:t>
            </a:r>
            <a:r>
              <a:rPr lang="en" sz="1000">
                <a:solidFill>
                  <a:srgbClr val="888888"/>
                </a:solidFill>
              </a:rPr>
              <a:t>Feb 28, 2017</a:t>
            </a:r>
            <a:endParaRPr sz="1000">
              <a:solidFill>
                <a:srgbClr val="888888"/>
              </a:solidFill>
            </a:endParaRPr>
          </a:p>
        </p:txBody>
      </p:sp>
      <p:pic>
        <p:nvPicPr>
          <p:cNvPr id="412" name="Google Shape;412;p49"/>
          <p:cNvPicPr preferRelativeResize="0"/>
          <p:nvPr/>
        </p:nvPicPr>
        <p:blipFill>
          <a:blip r:embed="rId3">
            <a:alphaModFix/>
          </a:blip>
          <a:stretch>
            <a:fillRect/>
          </a:stretch>
        </p:blipFill>
        <p:spPr>
          <a:xfrm>
            <a:off x="1139400" y="1076050"/>
            <a:ext cx="4391074" cy="3281601"/>
          </a:xfrm>
          <a:prstGeom prst="rect">
            <a:avLst/>
          </a:prstGeom>
          <a:noFill/>
          <a:ln>
            <a:noFill/>
          </a:ln>
        </p:spPr>
      </p:pic>
      <p:sp>
        <p:nvSpPr>
          <p:cNvPr id="413" name="Google Shape;413;p49"/>
          <p:cNvSpPr txBox="1"/>
          <p:nvPr/>
        </p:nvSpPr>
        <p:spPr>
          <a:xfrm>
            <a:off x="1139400" y="706650"/>
            <a:ext cx="2469900" cy="416400"/>
          </a:xfrm>
          <a:prstGeom prst="rect">
            <a:avLst/>
          </a:prstGeom>
          <a:solidFill>
            <a:schemeClr val="lt1"/>
          </a:solid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97A7"/>
                </a:solidFill>
                <a:latin typeface="Muli"/>
                <a:ea typeface="Muli"/>
                <a:cs typeface="Muli"/>
                <a:sym typeface="Muli"/>
              </a:rPr>
              <a:t>Network diagram of mosquito vectors (circles) and their flavivirus pairs (rectangles).</a:t>
            </a:r>
            <a:endParaRPr sz="800">
              <a:solidFill>
                <a:srgbClr val="0097A7"/>
              </a:solidFill>
              <a:latin typeface="Muli"/>
              <a:ea typeface="Muli"/>
              <a:cs typeface="Muli"/>
              <a:sym typeface="Muli"/>
            </a:endParaRPr>
          </a:p>
        </p:txBody>
      </p:sp>
      <p:grpSp>
        <p:nvGrpSpPr>
          <p:cNvPr id="414" name="Google Shape;414;p49"/>
          <p:cNvGrpSpPr/>
          <p:nvPr/>
        </p:nvGrpSpPr>
        <p:grpSpPr>
          <a:xfrm>
            <a:off x="5797374" y="1208875"/>
            <a:ext cx="3128100" cy="3123134"/>
            <a:chOff x="5797374" y="478050"/>
            <a:chExt cx="3128100" cy="3123134"/>
          </a:xfrm>
        </p:grpSpPr>
        <p:pic>
          <p:nvPicPr>
            <p:cNvPr id="415" name="Google Shape;415;p49"/>
            <p:cNvPicPr preferRelativeResize="0"/>
            <p:nvPr/>
          </p:nvPicPr>
          <p:blipFill rotWithShape="1">
            <a:blip r:embed="rId4">
              <a:alphaModFix/>
            </a:blip>
            <a:srcRect b="73819" l="0" r="0" t="0"/>
            <a:stretch/>
          </p:blipFill>
          <p:spPr>
            <a:xfrm>
              <a:off x="5797375" y="2398116"/>
              <a:ext cx="3119824" cy="618575"/>
            </a:xfrm>
            <a:prstGeom prst="rect">
              <a:avLst/>
            </a:prstGeom>
            <a:noFill/>
            <a:ln>
              <a:noFill/>
            </a:ln>
          </p:spPr>
        </p:pic>
        <p:pic>
          <p:nvPicPr>
            <p:cNvPr id="416" name="Google Shape;416;p49"/>
            <p:cNvPicPr preferRelativeResize="0"/>
            <p:nvPr/>
          </p:nvPicPr>
          <p:blipFill rotWithShape="1">
            <a:blip r:embed="rId4">
              <a:alphaModFix/>
            </a:blip>
            <a:srcRect b="27601" l="4940" r="39920" t="29783"/>
            <a:stretch/>
          </p:blipFill>
          <p:spPr>
            <a:xfrm>
              <a:off x="5797374" y="478050"/>
              <a:ext cx="3128100" cy="1831076"/>
            </a:xfrm>
            <a:prstGeom prst="rect">
              <a:avLst/>
            </a:prstGeom>
            <a:noFill/>
            <a:ln cap="flat" cmpd="sng" w="9525">
              <a:solidFill>
                <a:srgbClr val="0097A7"/>
              </a:solidFill>
              <a:prstDash val="solid"/>
              <a:round/>
              <a:headEnd len="sm" w="sm" type="none"/>
              <a:tailEnd len="sm" w="sm" type="none"/>
            </a:ln>
          </p:spPr>
        </p:pic>
        <p:pic>
          <p:nvPicPr>
            <p:cNvPr id="417" name="Google Shape;417;p49"/>
            <p:cNvPicPr preferRelativeResize="0"/>
            <p:nvPr/>
          </p:nvPicPr>
          <p:blipFill rotWithShape="1">
            <a:blip r:embed="rId4">
              <a:alphaModFix/>
            </a:blip>
            <a:srcRect b="0" l="0" r="0" t="75471"/>
            <a:stretch/>
          </p:blipFill>
          <p:spPr>
            <a:xfrm>
              <a:off x="5797375" y="3021634"/>
              <a:ext cx="3119824" cy="579550"/>
            </a:xfrm>
            <a:prstGeom prst="rect">
              <a:avLst/>
            </a:prstGeom>
            <a:noFill/>
            <a:ln>
              <a:noFill/>
            </a:ln>
          </p:spPr>
        </p:pic>
      </p:grpSp>
      <p:sp>
        <p:nvSpPr>
          <p:cNvPr id="418" name="Google Shape;418;p49"/>
          <p:cNvSpPr txBox="1"/>
          <p:nvPr/>
        </p:nvSpPr>
        <p:spPr>
          <a:xfrm>
            <a:off x="5797375" y="630450"/>
            <a:ext cx="3128100" cy="416400"/>
          </a:xfrm>
          <a:prstGeom prst="rect">
            <a:avLst/>
          </a:prstGeom>
          <a:solidFill>
            <a:schemeClr val="lt1"/>
          </a:solid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97A7"/>
                </a:solidFill>
                <a:latin typeface="Muli"/>
                <a:ea typeface="Muli"/>
                <a:cs typeface="Muli"/>
                <a:sym typeface="Muli"/>
              </a:rPr>
              <a:t>Distribution map of predicted vectors of Zika virus in the continental US.</a:t>
            </a:r>
            <a:endParaRPr sz="800">
              <a:solidFill>
                <a:srgbClr val="0097A7"/>
              </a:solidFill>
              <a:latin typeface="Muli"/>
              <a:ea typeface="Muli"/>
              <a:cs typeface="Muli"/>
              <a:sym typeface="Muli"/>
            </a:endParaRPr>
          </a:p>
        </p:txBody>
      </p:sp>
      <p:sp>
        <p:nvSpPr>
          <p:cNvPr id="419" name="Google Shape;419;p49"/>
          <p:cNvSpPr/>
          <p:nvPr/>
        </p:nvSpPr>
        <p:spPr>
          <a:xfrm>
            <a:off x="-6150" y="-12"/>
            <a:ext cx="9156300" cy="585000"/>
          </a:xfrm>
          <a:prstGeom prst="rect">
            <a:avLst/>
          </a:prstGeom>
          <a:solidFill>
            <a:srgbClr val="14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0" name="Google Shape;420;p49"/>
          <p:cNvPicPr preferRelativeResize="0"/>
          <p:nvPr/>
        </p:nvPicPr>
        <p:blipFill rotWithShape="1">
          <a:blip r:embed="rId5">
            <a:alphaModFix/>
          </a:blip>
          <a:srcRect b="0" l="0" r="0" t="0"/>
          <a:stretch/>
        </p:blipFill>
        <p:spPr>
          <a:xfrm>
            <a:off x="0" y="-76200"/>
            <a:ext cx="3260648" cy="693500"/>
          </a:xfrm>
          <a:prstGeom prst="rect">
            <a:avLst/>
          </a:prstGeom>
          <a:noFill/>
          <a:ln>
            <a:noFill/>
          </a:ln>
        </p:spPr>
      </p:pic>
      <p:sp>
        <p:nvSpPr>
          <p:cNvPr id="421" name="Google Shape;421;p49"/>
          <p:cNvSpPr txBox="1"/>
          <p:nvPr/>
        </p:nvSpPr>
        <p:spPr>
          <a:xfrm>
            <a:off x="3449575" y="-21500"/>
            <a:ext cx="5655900" cy="585000"/>
          </a:xfrm>
          <a:prstGeom prst="rect">
            <a:avLst/>
          </a:prstGeom>
          <a:noFill/>
          <a:ln>
            <a:noFill/>
          </a:ln>
        </p:spPr>
        <p:txBody>
          <a:bodyPr anchorCtr="0" anchor="ctr"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lang="en" sz="1600">
                <a:solidFill>
                  <a:schemeClr val="lt1"/>
                </a:solidFill>
              </a:rPr>
              <a:t>Predictive modeling of an emerging vector-borne disease</a:t>
            </a:r>
            <a:endParaRPr i="0" sz="1600" u="none" cap="none" strike="noStrike">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p:nvPr/>
        </p:nvSpPr>
        <p:spPr>
          <a:xfrm>
            <a:off x="0" y="-12400"/>
            <a:ext cx="9156300" cy="408900"/>
          </a:xfrm>
          <a:prstGeom prst="rect">
            <a:avLst/>
          </a:prstGeom>
          <a:solidFill>
            <a:srgbClr val="0037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0"/>
          <p:cNvSpPr txBox="1"/>
          <p:nvPr/>
        </p:nvSpPr>
        <p:spPr>
          <a:xfrm>
            <a:off x="619725" y="7400"/>
            <a:ext cx="7138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chemeClr val="dk1"/>
              </a:buClr>
              <a:buSzPts val="1100"/>
              <a:buFont typeface="Arial"/>
              <a:buNone/>
            </a:pPr>
            <a:r>
              <a:t/>
            </a:r>
            <a:endParaRPr b="1" i="0" sz="1200" u="none" cap="none" strike="noStrike">
              <a:solidFill>
                <a:schemeClr val="lt1"/>
              </a:solidFill>
              <a:latin typeface="Arial"/>
              <a:ea typeface="Arial"/>
              <a:cs typeface="Arial"/>
              <a:sym typeface="Arial"/>
            </a:endParaRPr>
          </a:p>
        </p:txBody>
      </p:sp>
      <p:sp>
        <p:nvSpPr>
          <p:cNvPr id="428" name="Google Shape;428;p50"/>
          <p:cNvSpPr/>
          <p:nvPr/>
        </p:nvSpPr>
        <p:spPr>
          <a:xfrm>
            <a:off x="0" y="-12400"/>
            <a:ext cx="9156300" cy="4089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0"/>
          <p:cNvSpPr txBox="1"/>
          <p:nvPr/>
        </p:nvSpPr>
        <p:spPr>
          <a:xfrm>
            <a:off x="4837774" y="-21500"/>
            <a:ext cx="4267800" cy="431100"/>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chemeClr val="dk1"/>
              </a:buClr>
              <a:buSzPts val="1100"/>
              <a:buFont typeface="Arial"/>
              <a:buNone/>
            </a:pPr>
            <a:r>
              <a:rPr b="1" i="0" lang="en" sz="1600" u="none" cap="none" strike="noStrike">
                <a:solidFill>
                  <a:schemeClr val="lt1"/>
                </a:solidFill>
                <a:latin typeface="Arial"/>
                <a:ea typeface="Arial"/>
                <a:cs typeface="Arial"/>
                <a:sym typeface="Arial"/>
              </a:rPr>
              <a:t>                   TASK:</a:t>
            </a:r>
            <a:r>
              <a:rPr b="0" i="0" lang="en" sz="1600" u="none" cap="none" strike="noStrike">
                <a:solidFill>
                  <a:schemeClr val="lt1"/>
                </a:solidFill>
                <a:latin typeface="Arial"/>
                <a:ea typeface="Arial"/>
                <a:cs typeface="Arial"/>
                <a:sym typeface="Arial"/>
              </a:rPr>
              <a:t> Early warning signals</a:t>
            </a:r>
            <a:endParaRPr b="0" i="0" sz="1600" u="none" cap="none" strike="noStrike">
              <a:solidFill>
                <a:schemeClr val="lt1"/>
              </a:solidFill>
              <a:latin typeface="Arial"/>
              <a:ea typeface="Arial"/>
              <a:cs typeface="Arial"/>
              <a:sym typeface="Arial"/>
            </a:endParaRPr>
          </a:p>
          <a:p>
            <a:pPr indent="0" lvl="0" marL="0" marR="0" rtl="0" algn="r">
              <a:lnSpc>
                <a:spcPct val="120000"/>
              </a:lnSpc>
              <a:spcBef>
                <a:spcPts val="0"/>
              </a:spcBef>
              <a:spcAft>
                <a:spcPts val="0"/>
              </a:spcAft>
              <a:buClr>
                <a:schemeClr val="dk1"/>
              </a:buClr>
              <a:buSzPts val="1100"/>
              <a:buFont typeface="Arial"/>
              <a:buNone/>
            </a:pPr>
            <a:r>
              <a:t/>
            </a:r>
            <a:endParaRPr b="0" i="0" sz="1600" u="none" cap="none" strike="noStrike">
              <a:solidFill>
                <a:schemeClr val="lt1"/>
              </a:solidFill>
              <a:latin typeface="Arial"/>
              <a:ea typeface="Arial"/>
              <a:cs typeface="Arial"/>
              <a:sym typeface="Arial"/>
            </a:endParaRPr>
          </a:p>
        </p:txBody>
      </p:sp>
      <p:sp>
        <p:nvSpPr>
          <p:cNvPr id="430" name="Google Shape;430;p50"/>
          <p:cNvSpPr txBox="1"/>
          <p:nvPr/>
        </p:nvSpPr>
        <p:spPr>
          <a:xfrm>
            <a:off x="310525" y="-21500"/>
            <a:ext cx="41298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PHASE: </a:t>
            </a:r>
            <a:r>
              <a:rPr b="0" i="0" lang="en" sz="1600" u="none" cap="none" strike="noStrike">
                <a:solidFill>
                  <a:schemeClr val="lt1"/>
                </a:solidFill>
                <a:latin typeface="Arial"/>
                <a:ea typeface="Arial"/>
                <a:cs typeface="Arial"/>
                <a:sym typeface="Arial"/>
              </a:rPr>
              <a:t>Watch/Warning</a:t>
            </a:r>
            <a:endParaRPr b="0" i="0" sz="1600" u="none" cap="none" strike="noStrike">
              <a:solidFill>
                <a:schemeClr val="lt1"/>
              </a:solidFill>
              <a:latin typeface="Arial"/>
              <a:ea typeface="Arial"/>
              <a:cs typeface="Arial"/>
              <a:sym typeface="Arial"/>
            </a:endParaRPr>
          </a:p>
        </p:txBody>
      </p:sp>
      <p:sp>
        <p:nvSpPr>
          <p:cNvPr id="431" name="Google Shape;431;p50"/>
          <p:cNvSpPr txBox="1"/>
          <p:nvPr/>
        </p:nvSpPr>
        <p:spPr>
          <a:xfrm>
            <a:off x="1500" y="4634350"/>
            <a:ext cx="8048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888888"/>
                </a:solidFill>
                <a:latin typeface="Arial"/>
                <a:ea typeface="Arial"/>
                <a:cs typeface="Arial"/>
                <a:sym typeface="Arial"/>
              </a:rPr>
              <a:t>Drake, J.M., T.S. Brett, S. Chen, B.I. Epureanu, M.J. Ferrari, É.Marty, P.B. Miller, E.B. O’Dea, S.M. O’Regan, </a:t>
            </a:r>
            <a:br>
              <a:rPr b="0" i="0" lang="en" sz="1000" u="none" cap="none" strike="noStrike">
                <a:solidFill>
                  <a:srgbClr val="888888"/>
                </a:solidFill>
                <a:latin typeface="Arial"/>
                <a:ea typeface="Arial"/>
                <a:cs typeface="Arial"/>
                <a:sym typeface="Arial"/>
              </a:rPr>
            </a:br>
            <a:r>
              <a:rPr b="0" i="0" lang="en" sz="1000" u="none" cap="none" strike="noStrike">
                <a:solidFill>
                  <a:srgbClr val="888888"/>
                </a:solidFill>
                <a:latin typeface="Arial"/>
                <a:ea typeface="Arial"/>
                <a:cs typeface="Arial"/>
                <a:sym typeface="Arial"/>
              </a:rPr>
              <a:t>A.W. Park, P. Rohani. 2019. The statistics of epidemic transitions.  </a:t>
            </a:r>
            <a:r>
              <a:rPr b="0" i="1" lang="en" sz="1000" u="none" cap="none" strike="noStrike">
                <a:solidFill>
                  <a:srgbClr val="888888"/>
                </a:solidFill>
                <a:latin typeface="Arial"/>
                <a:ea typeface="Arial"/>
                <a:cs typeface="Arial"/>
                <a:sym typeface="Arial"/>
              </a:rPr>
              <a:t>PLOS Computational Biology</a:t>
            </a:r>
            <a:endParaRPr b="0" i="0" sz="1000" u="none" cap="none" strike="noStrike">
              <a:solidFill>
                <a:srgbClr val="888888"/>
              </a:solidFill>
              <a:latin typeface="Arial"/>
              <a:ea typeface="Arial"/>
              <a:cs typeface="Arial"/>
              <a:sym typeface="Arial"/>
            </a:endParaRPr>
          </a:p>
        </p:txBody>
      </p:sp>
      <p:pic>
        <p:nvPicPr>
          <p:cNvPr id="432" name="Google Shape;432;p50"/>
          <p:cNvPicPr preferRelativeResize="0"/>
          <p:nvPr/>
        </p:nvPicPr>
        <p:blipFill rotWithShape="1">
          <a:blip r:embed="rId3">
            <a:alphaModFix/>
          </a:blip>
          <a:srcRect b="0" l="0" r="0" t="0"/>
          <a:stretch/>
        </p:blipFill>
        <p:spPr>
          <a:xfrm>
            <a:off x="8271150" y="4073975"/>
            <a:ext cx="783650" cy="949350"/>
          </a:xfrm>
          <a:prstGeom prst="rect">
            <a:avLst/>
          </a:prstGeom>
          <a:noFill/>
          <a:ln>
            <a:noFill/>
          </a:ln>
        </p:spPr>
      </p:pic>
      <p:pic>
        <p:nvPicPr>
          <p:cNvPr id="433" name="Google Shape;433;p50"/>
          <p:cNvPicPr preferRelativeResize="0"/>
          <p:nvPr/>
        </p:nvPicPr>
        <p:blipFill rotWithShape="1">
          <a:blip r:embed="rId4">
            <a:alphaModFix/>
          </a:blip>
          <a:srcRect b="0" l="0" r="0" t="0"/>
          <a:stretch/>
        </p:blipFill>
        <p:spPr>
          <a:xfrm>
            <a:off x="160930" y="1165650"/>
            <a:ext cx="4129776" cy="3490526"/>
          </a:xfrm>
          <a:prstGeom prst="rect">
            <a:avLst/>
          </a:prstGeom>
          <a:noFill/>
          <a:ln>
            <a:noFill/>
          </a:ln>
        </p:spPr>
      </p:pic>
      <p:sp>
        <p:nvSpPr>
          <p:cNvPr id="434" name="Google Shape;434;p50"/>
          <p:cNvSpPr txBox="1"/>
          <p:nvPr/>
        </p:nvSpPr>
        <p:spPr>
          <a:xfrm>
            <a:off x="76200" y="562000"/>
            <a:ext cx="6956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Critical Slowing Down:</a:t>
            </a:r>
            <a:r>
              <a:rPr b="0" i="0" lang="en" sz="1400" u="none" cap="none" strike="noStrike">
                <a:solidFill>
                  <a:schemeClr val="dk1"/>
                </a:solidFill>
                <a:highlight>
                  <a:srgbClr val="FFFFFF"/>
                </a:highlight>
                <a:latin typeface="Arial"/>
                <a:ea typeface="Arial"/>
                <a:cs typeface="Arial"/>
                <a:sym typeface="Arial"/>
              </a:rPr>
              <a:t> Slowing in the decay rate of perturbations </a:t>
            </a:r>
            <a:br>
              <a:rPr b="0" i="0" lang="en" sz="1400" u="none" cap="none" strike="noStrike">
                <a:solidFill>
                  <a:schemeClr val="dk1"/>
                </a:solidFill>
                <a:highlight>
                  <a:srgbClr val="FFFFFF"/>
                </a:highlight>
                <a:latin typeface="Arial"/>
                <a:ea typeface="Arial"/>
                <a:cs typeface="Arial"/>
                <a:sym typeface="Arial"/>
              </a:rPr>
            </a:br>
            <a:r>
              <a:rPr b="0" i="0" lang="en" sz="1400" u="none" cap="none" strike="noStrike">
                <a:solidFill>
                  <a:schemeClr val="dk1"/>
                </a:solidFill>
                <a:highlight>
                  <a:srgbClr val="FFFFFF"/>
                </a:highlight>
                <a:latin typeface="Arial"/>
                <a:ea typeface="Arial"/>
                <a:cs typeface="Arial"/>
                <a:sym typeface="Arial"/>
              </a:rPr>
              <a:t>as a system approaches a critical threshold near a bifurcation.</a:t>
            </a:r>
            <a:endParaRPr b="0" i="0" sz="1400" u="none" cap="none" strike="noStrike">
              <a:solidFill>
                <a:srgbClr val="000000"/>
              </a:solidFill>
              <a:latin typeface="Arial"/>
              <a:ea typeface="Arial"/>
              <a:cs typeface="Arial"/>
              <a:sym typeface="Arial"/>
            </a:endParaRPr>
          </a:p>
        </p:txBody>
      </p:sp>
      <p:sp>
        <p:nvSpPr>
          <p:cNvPr id="435" name="Google Shape;435;p50"/>
          <p:cNvSpPr txBox="1"/>
          <p:nvPr>
            <p:ph idx="1" type="body"/>
          </p:nvPr>
        </p:nvSpPr>
        <p:spPr>
          <a:xfrm>
            <a:off x="6513500" y="598775"/>
            <a:ext cx="2541300" cy="385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1230">
                <a:latin typeface="Arial"/>
                <a:ea typeface="Arial"/>
                <a:cs typeface="Arial"/>
                <a:sym typeface="Arial"/>
              </a:rPr>
              <a:t>Data requirements</a:t>
            </a:r>
            <a:endParaRPr b="1" sz="1230">
              <a:latin typeface="Arial"/>
              <a:ea typeface="Arial"/>
              <a:cs typeface="Arial"/>
              <a:sym typeface="Arial"/>
            </a:endParaRPr>
          </a:p>
          <a:p>
            <a:pPr indent="-192405" lvl="0" marL="228600" rtl="0" algn="l">
              <a:lnSpc>
                <a:spcPct val="100000"/>
              </a:lnSpc>
              <a:spcBef>
                <a:spcPts val="1000"/>
              </a:spcBef>
              <a:spcAft>
                <a:spcPts val="0"/>
              </a:spcAft>
              <a:buSzPts val="1230"/>
              <a:buFont typeface="Arial"/>
              <a:buChar char="●"/>
            </a:pPr>
            <a:r>
              <a:rPr lang="en" sz="1230">
                <a:latin typeface="Arial"/>
                <a:ea typeface="Arial"/>
                <a:cs typeface="Arial"/>
                <a:sym typeface="Arial"/>
              </a:rPr>
              <a:t>Documented case numbers of historical infections.</a:t>
            </a:r>
            <a:br>
              <a:rPr lang="en" sz="1230">
                <a:latin typeface="Arial"/>
                <a:ea typeface="Arial"/>
                <a:cs typeface="Arial"/>
                <a:sym typeface="Arial"/>
              </a:rPr>
            </a:br>
            <a:endParaRPr sz="1230">
              <a:latin typeface="Arial"/>
              <a:ea typeface="Arial"/>
              <a:cs typeface="Arial"/>
              <a:sym typeface="Arial"/>
            </a:endParaRPr>
          </a:p>
          <a:p>
            <a:pPr indent="-192405" lvl="0" marL="228600" rtl="0" algn="l">
              <a:lnSpc>
                <a:spcPct val="100000"/>
              </a:lnSpc>
              <a:spcBef>
                <a:spcPts val="1000"/>
              </a:spcBef>
              <a:spcAft>
                <a:spcPts val="0"/>
              </a:spcAft>
              <a:buSzPts val="1230"/>
              <a:buFont typeface="Arial"/>
              <a:buChar char="●"/>
            </a:pPr>
            <a:r>
              <a:rPr lang="en" sz="1230">
                <a:latin typeface="Arial"/>
                <a:ea typeface="Arial"/>
                <a:cs typeface="Arial"/>
                <a:sym typeface="Arial"/>
              </a:rPr>
              <a:t>Background surveillance data prior to disease resurgence.</a:t>
            </a:r>
            <a:endParaRPr sz="1230">
              <a:latin typeface="Arial"/>
              <a:ea typeface="Arial"/>
              <a:cs typeface="Arial"/>
              <a:sym typeface="Arial"/>
            </a:endParaRPr>
          </a:p>
          <a:p>
            <a:pPr indent="0" lvl="0" marL="0" rtl="0" algn="l">
              <a:lnSpc>
                <a:spcPct val="100000"/>
              </a:lnSpc>
              <a:spcBef>
                <a:spcPts val="1000"/>
              </a:spcBef>
              <a:spcAft>
                <a:spcPts val="0"/>
              </a:spcAft>
              <a:buSzPts val="1800"/>
              <a:buNone/>
            </a:pPr>
            <a:r>
              <a:rPr b="1" lang="en" sz="1230">
                <a:latin typeface="Arial"/>
                <a:ea typeface="Arial"/>
                <a:cs typeface="Arial"/>
                <a:sym typeface="Arial"/>
              </a:rPr>
              <a:t>Sample question(s)</a:t>
            </a:r>
            <a:endParaRPr b="1" sz="1230">
              <a:latin typeface="Arial"/>
              <a:ea typeface="Arial"/>
              <a:cs typeface="Arial"/>
              <a:sym typeface="Arial"/>
            </a:endParaRPr>
          </a:p>
          <a:p>
            <a:pPr indent="-192405" lvl="0" marL="228600" rtl="0" algn="l">
              <a:lnSpc>
                <a:spcPct val="100000"/>
              </a:lnSpc>
              <a:spcBef>
                <a:spcPts val="1000"/>
              </a:spcBef>
              <a:spcAft>
                <a:spcPts val="0"/>
              </a:spcAft>
              <a:buSzPts val="1230"/>
              <a:buFont typeface="Arial"/>
              <a:buChar char="●"/>
            </a:pPr>
            <a:r>
              <a:rPr lang="en" sz="1230">
                <a:latin typeface="Arial"/>
                <a:ea typeface="Arial"/>
                <a:cs typeface="Arial"/>
                <a:sym typeface="Arial"/>
              </a:rPr>
              <a:t>Are we approaching a critical transition?</a:t>
            </a:r>
            <a:endParaRPr sz="1230">
              <a:latin typeface="Arial"/>
              <a:ea typeface="Arial"/>
              <a:cs typeface="Arial"/>
              <a:sym typeface="Arial"/>
            </a:endParaRPr>
          </a:p>
          <a:p>
            <a:pPr indent="-192405" lvl="0" marL="228600" rtl="0" algn="l">
              <a:lnSpc>
                <a:spcPct val="100000"/>
              </a:lnSpc>
              <a:spcBef>
                <a:spcPts val="1000"/>
              </a:spcBef>
              <a:spcAft>
                <a:spcPts val="0"/>
              </a:spcAft>
              <a:buSzPts val="1230"/>
              <a:buFont typeface="Arial"/>
              <a:buChar char="●"/>
            </a:pPr>
            <a:r>
              <a:rPr lang="en" sz="1230">
                <a:latin typeface="Arial"/>
                <a:ea typeface="Arial"/>
                <a:cs typeface="Arial"/>
                <a:sym typeface="Arial"/>
              </a:rPr>
              <a:t>How long until an epidemic?</a:t>
            </a:r>
            <a:endParaRPr sz="1230">
              <a:latin typeface="Arial"/>
              <a:ea typeface="Arial"/>
              <a:cs typeface="Arial"/>
              <a:sym typeface="Arial"/>
            </a:endParaRPr>
          </a:p>
          <a:p>
            <a:pPr indent="-192405" lvl="0" marL="228600" rtl="0" algn="l">
              <a:lnSpc>
                <a:spcPct val="100000"/>
              </a:lnSpc>
              <a:spcBef>
                <a:spcPts val="1000"/>
              </a:spcBef>
              <a:spcAft>
                <a:spcPts val="1000"/>
              </a:spcAft>
              <a:buSzPts val="1230"/>
              <a:buFont typeface="Arial"/>
              <a:buChar char="●"/>
            </a:pPr>
            <a:r>
              <a:rPr lang="en" sz="1230">
                <a:latin typeface="Arial"/>
                <a:ea typeface="Arial"/>
                <a:cs typeface="Arial"/>
                <a:sym typeface="Arial"/>
              </a:rPr>
              <a:t>How forceful does intervention need to be to prevent an epidemic transition?</a:t>
            </a:r>
            <a:endParaRPr sz="1230">
              <a:latin typeface="Arial"/>
              <a:ea typeface="Arial"/>
              <a:cs typeface="Arial"/>
              <a:sym typeface="Arial"/>
            </a:endParaRPr>
          </a:p>
        </p:txBody>
      </p:sp>
      <p:cxnSp>
        <p:nvCxnSpPr>
          <p:cNvPr id="436" name="Google Shape;436;p50"/>
          <p:cNvCxnSpPr/>
          <p:nvPr/>
        </p:nvCxnSpPr>
        <p:spPr>
          <a:xfrm>
            <a:off x="6453400" y="709032"/>
            <a:ext cx="0" cy="4314300"/>
          </a:xfrm>
          <a:prstGeom prst="straightConnector1">
            <a:avLst/>
          </a:prstGeom>
          <a:noFill/>
          <a:ln cap="flat" cmpd="sng" w="9525">
            <a:solidFill>
              <a:schemeClr val="dk2"/>
            </a:solidFill>
            <a:prstDash val="solid"/>
            <a:round/>
            <a:headEnd len="sm" w="sm" type="none"/>
            <a:tailEnd len="sm" w="sm" type="none"/>
          </a:ln>
        </p:spPr>
      </p:cxnSp>
      <p:sp>
        <p:nvSpPr>
          <p:cNvPr id="437" name="Google Shape;437;p50"/>
          <p:cNvSpPr txBox="1"/>
          <p:nvPr/>
        </p:nvSpPr>
        <p:spPr>
          <a:xfrm>
            <a:off x="4313475" y="1318050"/>
            <a:ext cx="21399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For relatively small perturbations, a disease system can be understood as a damped harmonic oscillator.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In a stochastic system, changes in the decay rate of perturbations characteristic of critical slowing down can be observed in statistics. </a:t>
            </a:r>
            <a:endParaRPr b="0" i="0" sz="1300" u="none" cap="none" strike="noStrike">
              <a:solidFill>
                <a:srgbClr val="000000"/>
              </a:solidFill>
              <a:latin typeface="Arial"/>
              <a:ea typeface="Arial"/>
              <a:cs typeface="Arial"/>
              <a:sym typeface="Arial"/>
            </a:endParaRPr>
          </a:p>
        </p:txBody>
      </p:sp>
      <p:sp>
        <p:nvSpPr>
          <p:cNvPr id="438" name="Google Shape;438;p50"/>
          <p:cNvSpPr/>
          <p:nvPr/>
        </p:nvSpPr>
        <p:spPr>
          <a:xfrm>
            <a:off x="-6150" y="-12"/>
            <a:ext cx="9156300" cy="585000"/>
          </a:xfrm>
          <a:prstGeom prst="rect">
            <a:avLst/>
          </a:prstGeom>
          <a:solidFill>
            <a:srgbClr val="14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p50"/>
          <p:cNvPicPr preferRelativeResize="0"/>
          <p:nvPr/>
        </p:nvPicPr>
        <p:blipFill rotWithShape="1">
          <a:blip r:embed="rId5">
            <a:alphaModFix/>
          </a:blip>
          <a:srcRect b="0" l="0" r="0" t="0"/>
          <a:stretch/>
        </p:blipFill>
        <p:spPr>
          <a:xfrm>
            <a:off x="0" y="-76200"/>
            <a:ext cx="3260648" cy="693500"/>
          </a:xfrm>
          <a:prstGeom prst="rect">
            <a:avLst/>
          </a:prstGeom>
          <a:noFill/>
          <a:ln>
            <a:noFill/>
          </a:ln>
        </p:spPr>
      </p:pic>
      <p:sp>
        <p:nvSpPr>
          <p:cNvPr id="440" name="Google Shape;440;p50"/>
          <p:cNvSpPr txBox="1"/>
          <p:nvPr/>
        </p:nvSpPr>
        <p:spPr>
          <a:xfrm>
            <a:off x="5498275" y="-21501"/>
            <a:ext cx="3607200" cy="585000"/>
          </a:xfrm>
          <a:prstGeom prst="rect">
            <a:avLst/>
          </a:prstGeom>
          <a:noFill/>
          <a:ln>
            <a:noFill/>
          </a:ln>
        </p:spPr>
        <p:txBody>
          <a:bodyPr anchorCtr="0" anchor="ctr"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lang="en" sz="1600">
                <a:solidFill>
                  <a:schemeClr val="lt1"/>
                </a:solidFill>
              </a:rPr>
              <a:t>Early </a:t>
            </a:r>
            <a:r>
              <a:rPr lang="en" sz="1600">
                <a:solidFill>
                  <a:schemeClr val="lt1"/>
                </a:solidFill>
              </a:rPr>
              <a:t>warning</a:t>
            </a:r>
            <a:r>
              <a:rPr lang="en" sz="1600">
                <a:solidFill>
                  <a:schemeClr val="lt1"/>
                </a:solidFill>
              </a:rPr>
              <a:t> signals</a:t>
            </a:r>
            <a:endParaRPr i="0" sz="1600" u="none" cap="none" strike="noStrike">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1"/>
          <p:cNvSpPr/>
          <p:nvPr/>
        </p:nvSpPr>
        <p:spPr>
          <a:xfrm>
            <a:off x="622125" y="951098"/>
            <a:ext cx="3228900" cy="1105200"/>
          </a:xfrm>
          <a:prstGeom prst="rect">
            <a:avLst/>
          </a:prstGeom>
          <a:no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1"/>
          <p:cNvSpPr/>
          <p:nvPr/>
        </p:nvSpPr>
        <p:spPr>
          <a:xfrm>
            <a:off x="622125" y="2132504"/>
            <a:ext cx="3228900" cy="2078100"/>
          </a:xfrm>
          <a:prstGeom prst="rect">
            <a:avLst/>
          </a:prstGeom>
          <a:no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7" name="Google Shape;447;p51"/>
          <p:cNvPicPr preferRelativeResize="0"/>
          <p:nvPr/>
        </p:nvPicPr>
        <p:blipFill rotWithShape="1">
          <a:blip r:embed="rId3">
            <a:alphaModFix/>
          </a:blip>
          <a:srcRect b="0" l="0" r="0" t="7313"/>
          <a:stretch/>
        </p:blipFill>
        <p:spPr>
          <a:xfrm>
            <a:off x="666251" y="2332756"/>
            <a:ext cx="3084639" cy="1837992"/>
          </a:xfrm>
          <a:prstGeom prst="rect">
            <a:avLst/>
          </a:prstGeom>
          <a:noFill/>
          <a:ln>
            <a:noFill/>
          </a:ln>
        </p:spPr>
      </p:pic>
      <p:sp>
        <p:nvSpPr>
          <p:cNvPr id="448" name="Google Shape;448;p51"/>
          <p:cNvSpPr txBox="1"/>
          <p:nvPr/>
        </p:nvSpPr>
        <p:spPr>
          <a:xfrm>
            <a:off x="609479" y="2066545"/>
            <a:ext cx="3262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97A7"/>
                </a:solidFill>
                <a:latin typeface="Arial"/>
                <a:ea typeface="Arial"/>
                <a:cs typeface="Arial"/>
                <a:sym typeface="Arial"/>
              </a:rPr>
              <a:t>Daily Cases per 100,000</a:t>
            </a:r>
            <a:endParaRPr b="0" i="0" sz="900" u="none" cap="none" strike="noStrike">
              <a:solidFill>
                <a:srgbClr val="0097A7"/>
              </a:solidFill>
              <a:latin typeface="Arial"/>
              <a:ea typeface="Arial"/>
              <a:cs typeface="Arial"/>
              <a:sym typeface="Arial"/>
            </a:endParaRPr>
          </a:p>
        </p:txBody>
      </p:sp>
      <p:sp>
        <p:nvSpPr>
          <p:cNvPr id="449" name="Google Shape;449;p51"/>
          <p:cNvSpPr txBox="1"/>
          <p:nvPr/>
        </p:nvSpPr>
        <p:spPr>
          <a:xfrm>
            <a:off x="595412" y="881664"/>
            <a:ext cx="33597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97A7"/>
                </a:solidFill>
                <a:latin typeface="Arial"/>
                <a:ea typeface="Arial"/>
                <a:cs typeface="Arial"/>
                <a:sym typeface="Arial"/>
              </a:rPr>
              <a:t>Relative Mobility by State</a:t>
            </a:r>
            <a:endParaRPr b="0" i="0" sz="900" u="none" cap="none" strike="noStrike">
              <a:solidFill>
                <a:srgbClr val="0097A7"/>
              </a:solidFill>
              <a:latin typeface="Arial"/>
              <a:ea typeface="Arial"/>
              <a:cs typeface="Arial"/>
              <a:sym typeface="Arial"/>
            </a:endParaRPr>
          </a:p>
        </p:txBody>
      </p:sp>
      <p:sp>
        <p:nvSpPr>
          <p:cNvPr id="450" name="Google Shape;450;p51"/>
          <p:cNvSpPr txBox="1"/>
          <p:nvPr/>
        </p:nvSpPr>
        <p:spPr>
          <a:xfrm>
            <a:off x="5655913" y="681950"/>
            <a:ext cx="3262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97A7"/>
                </a:solidFill>
                <a:latin typeface="Arial"/>
                <a:ea typeface="Arial"/>
                <a:cs typeface="Arial"/>
                <a:sym typeface="Arial"/>
              </a:rPr>
              <a:t> </a:t>
            </a:r>
            <a:r>
              <a:rPr b="0" i="0" lang="en" sz="900" u="none" cap="none" strike="noStrike">
                <a:solidFill>
                  <a:srgbClr val="0097A7"/>
                </a:solidFill>
                <a:latin typeface="Arial"/>
                <a:ea typeface="Arial"/>
                <a:cs typeface="Arial"/>
                <a:sym typeface="Arial"/>
              </a:rPr>
              <a:t>  Relative Transmission Strength</a:t>
            </a:r>
            <a:endParaRPr b="0" i="0" sz="900" u="none" cap="none" strike="noStrike">
              <a:solidFill>
                <a:srgbClr val="0097A7"/>
              </a:solidFill>
              <a:latin typeface="Arial"/>
              <a:ea typeface="Arial"/>
              <a:cs typeface="Arial"/>
              <a:sym typeface="Arial"/>
            </a:endParaRPr>
          </a:p>
        </p:txBody>
      </p:sp>
      <p:pic>
        <p:nvPicPr>
          <p:cNvPr id="451" name="Google Shape;451;p51"/>
          <p:cNvPicPr preferRelativeResize="0"/>
          <p:nvPr/>
        </p:nvPicPr>
        <p:blipFill rotWithShape="1">
          <a:blip r:embed="rId4">
            <a:alphaModFix/>
          </a:blip>
          <a:srcRect b="10784" l="45595" r="25997" t="22146"/>
          <a:stretch/>
        </p:blipFill>
        <p:spPr>
          <a:xfrm>
            <a:off x="5862988" y="916325"/>
            <a:ext cx="3189900" cy="4236775"/>
          </a:xfrm>
          <a:prstGeom prst="rect">
            <a:avLst/>
          </a:prstGeom>
          <a:noFill/>
          <a:ln>
            <a:noFill/>
          </a:ln>
        </p:spPr>
      </p:pic>
      <p:sp>
        <p:nvSpPr>
          <p:cNvPr id="452" name="Google Shape;452;p51"/>
          <p:cNvSpPr txBox="1"/>
          <p:nvPr/>
        </p:nvSpPr>
        <p:spPr>
          <a:xfrm>
            <a:off x="5757563" y="2238475"/>
            <a:ext cx="3189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97A7"/>
                </a:solidFill>
                <a:latin typeface="Arial"/>
                <a:ea typeface="Arial"/>
                <a:cs typeface="Arial"/>
                <a:sym typeface="Arial"/>
              </a:rPr>
              <a:t>Daily Cases per 100,000 People</a:t>
            </a:r>
            <a:endParaRPr b="0" i="0" sz="900" u="none" cap="none" strike="noStrike">
              <a:solidFill>
                <a:srgbClr val="0097A7"/>
              </a:solidFill>
              <a:latin typeface="Arial"/>
              <a:ea typeface="Arial"/>
              <a:cs typeface="Arial"/>
              <a:sym typeface="Arial"/>
            </a:endParaRPr>
          </a:p>
        </p:txBody>
      </p:sp>
      <p:sp>
        <p:nvSpPr>
          <p:cNvPr id="453" name="Google Shape;453;p51"/>
          <p:cNvSpPr txBox="1"/>
          <p:nvPr/>
        </p:nvSpPr>
        <p:spPr>
          <a:xfrm>
            <a:off x="5757563" y="3633000"/>
            <a:ext cx="3189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97A7"/>
                </a:solidFill>
                <a:latin typeface="Arial"/>
                <a:ea typeface="Arial"/>
                <a:cs typeface="Arial"/>
                <a:sym typeface="Arial"/>
              </a:rPr>
              <a:t>Daily Deaths per 100,000 People</a:t>
            </a:r>
            <a:endParaRPr b="0" i="0" sz="900" u="none" cap="none" strike="noStrike">
              <a:solidFill>
                <a:srgbClr val="0097A7"/>
              </a:solidFill>
              <a:latin typeface="Arial"/>
              <a:ea typeface="Arial"/>
              <a:cs typeface="Arial"/>
              <a:sym typeface="Arial"/>
            </a:endParaRPr>
          </a:p>
        </p:txBody>
      </p:sp>
      <p:pic>
        <p:nvPicPr>
          <p:cNvPr id="454" name="Google Shape;454;p51"/>
          <p:cNvPicPr preferRelativeResize="0"/>
          <p:nvPr/>
        </p:nvPicPr>
        <p:blipFill rotWithShape="1">
          <a:blip r:embed="rId5">
            <a:alphaModFix/>
          </a:blip>
          <a:srcRect b="0" l="7140" r="3157" t="7612"/>
          <a:stretch/>
        </p:blipFill>
        <p:spPr>
          <a:xfrm>
            <a:off x="713800" y="1143599"/>
            <a:ext cx="3084650" cy="881951"/>
          </a:xfrm>
          <a:prstGeom prst="rect">
            <a:avLst/>
          </a:prstGeom>
          <a:noFill/>
          <a:ln>
            <a:noFill/>
          </a:ln>
        </p:spPr>
      </p:pic>
      <p:pic>
        <p:nvPicPr>
          <p:cNvPr id="455" name="Google Shape;455;p51"/>
          <p:cNvPicPr preferRelativeResize="0"/>
          <p:nvPr/>
        </p:nvPicPr>
        <p:blipFill rotWithShape="1">
          <a:blip r:embed="rId6">
            <a:alphaModFix/>
          </a:blip>
          <a:srcRect b="8074" l="27922" r="56143" t="20086"/>
          <a:stretch/>
        </p:blipFill>
        <p:spPr>
          <a:xfrm>
            <a:off x="4184850" y="926625"/>
            <a:ext cx="1611952" cy="4088351"/>
          </a:xfrm>
          <a:prstGeom prst="rect">
            <a:avLst/>
          </a:prstGeom>
          <a:noFill/>
          <a:ln>
            <a:noFill/>
          </a:ln>
        </p:spPr>
      </p:pic>
      <p:sp>
        <p:nvSpPr>
          <p:cNvPr id="456" name="Google Shape;456;p51"/>
          <p:cNvSpPr/>
          <p:nvPr/>
        </p:nvSpPr>
        <p:spPr>
          <a:xfrm>
            <a:off x="0" y="-12400"/>
            <a:ext cx="9156300" cy="408900"/>
          </a:xfrm>
          <a:prstGeom prst="rect">
            <a:avLst/>
          </a:prstGeom>
          <a:solidFill>
            <a:srgbClr val="0037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1"/>
          <p:cNvSpPr txBox="1"/>
          <p:nvPr/>
        </p:nvSpPr>
        <p:spPr>
          <a:xfrm>
            <a:off x="619725" y="7400"/>
            <a:ext cx="7138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chemeClr val="dk1"/>
              </a:buClr>
              <a:buSzPts val="1100"/>
              <a:buFont typeface="Arial"/>
              <a:buNone/>
            </a:pPr>
            <a:r>
              <a:t/>
            </a:r>
            <a:endParaRPr b="1" i="0" sz="1200" u="none" cap="none" strike="noStrike">
              <a:solidFill>
                <a:schemeClr val="lt1"/>
              </a:solidFill>
              <a:latin typeface="Arial"/>
              <a:ea typeface="Arial"/>
              <a:cs typeface="Arial"/>
              <a:sym typeface="Arial"/>
            </a:endParaRPr>
          </a:p>
        </p:txBody>
      </p:sp>
      <p:sp>
        <p:nvSpPr>
          <p:cNvPr id="458" name="Google Shape;458;p51"/>
          <p:cNvSpPr/>
          <p:nvPr/>
        </p:nvSpPr>
        <p:spPr>
          <a:xfrm>
            <a:off x="0" y="-12400"/>
            <a:ext cx="9156300" cy="4089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1"/>
          <p:cNvSpPr txBox="1"/>
          <p:nvPr/>
        </p:nvSpPr>
        <p:spPr>
          <a:xfrm>
            <a:off x="4630949" y="-21500"/>
            <a:ext cx="4474500" cy="431100"/>
          </a:xfrm>
          <a:prstGeom prst="rect">
            <a:avLst/>
          </a:prstGeom>
          <a:noFill/>
          <a:ln>
            <a:noFill/>
          </a:ln>
        </p:spPr>
        <p:txBody>
          <a:bodyPr anchorCtr="0" anchor="t"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b="0" i="0" lang="en" sz="1600" u="none" cap="none" strike="noStrike">
                <a:solidFill>
                  <a:schemeClr val="lt1"/>
                </a:solidFill>
                <a:latin typeface="Arial"/>
                <a:ea typeface="Arial"/>
                <a:cs typeface="Arial"/>
                <a:sym typeface="Arial"/>
              </a:rPr>
              <a:t>Forecasting &amp; scenario analysis</a:t>
            </a:r>
            <a:endParaRPr b="0" i="0" sz="1600" u="none" cap="none" strike="noStrike">
              <a:solidFill>
                <a:schemeClr val="lt1"/>
              </a:solidFill>
              <a:latin typeface="Arial"/>
              <a:ea typeface="Arial"/>
              <a:cs typeface="Arial"/>
              <a:sym typeface="Arial"/>
            </a:endParaRPr>
          </a:p>
          <a:p>
            <a:pPr indent="0" lvl="0" marL="0" marR="0" rtl="0" algn="r">
              <a:lnSpc>
                <a:spcPct val="120000"/>
              </a:lnSpc>
              <a:spcBef>
                <a:spcPts val="0"/>
              </a:spcBef>
              <a:spcAft>
                <a:spcPts val="0"/>
              </a:spcAft>
              <a:buClr>
                <a:schemeClr val="dk1"/>
              </a:buClr>
              <a:buSzPts val="1100"/>
              <a:buFont typeface="Arial"/>
              <a:buNone/>
            </a:pPr>
            <a:r>
              <a:t/>
            </a:r>
            <a:endParaRPr b="0" i="0" sz="1600" u="none" cap="none" strike="noStrike">
              <a:solidFill>
                <a:schemeClr val="lt1"/>
              </a:solidFill>
              <a:latin typeface="Arial"/>
              <a:ea typeface="Arial"/>
              <a:cs typeface="Arial"/>
              <a:sym typeface="Arial"/>
            </a:endParaRPr>
          </a:p>
        </p:txBody>
      </p:sp>
      <p:sp>
        <p:nvSpPr>
          <p:cNvPr id="460" name="Google Shape;460;p51"/>
          <p:cNvSpPr txBox="1"/>
          <p:nvPr/>
        </p:nvSpPr>
        <p:spPr>
          <a:xfrm>
            <a:off x="0" y="-21500"/>
            <a:ext cx="44403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	PHASE: </a:t>
            </a:r>
            <a:r>
              <a:rPr b="0" i="0" lang="en" sz="1600" u="none" cap="none" strike="noStrike">
                <a:solidFill>
                  <a:schemeClr val="lt1"/>
                </a:solidFill>
                <a:latin typeface="Arial"/>
                <a:ea typeface="Arial"/>
                <a:cs typeface="Arial"/>
                <a:sym typeface="Arial"/>
              </a:rPr>
              <a:t>Emergency</a:t>
            </a:r>
            <a:endParaRPr b="0" i="0" sz="1600" u="none" cap="none" strike="noStrike">
              <a:solidFill>
                <a:schemeClr val="lt1"/>
              </a:solidFill>
              <a:latin typeface="Arial"/>
              <a:ea typeface="Arial"/>
              <a:cs typeface="Arial"/>
              <a:sym typeface="Arial"/>
            </a:endParaRPr>
          </a:p>
        </p:txBody>
      </p:sp>
      <p:pic>
        <p:nvPicPr>
          <p:cNvPr id="461" name="Google Shape;461;p51"/>
          <p:cNvPicPr preferRelativeResize="0"/>
          <p:nvPr/>
        </p:nvPicPr>
        <p:blipFill rotWithShape="1">
          <a:blip r:embed="rId7">
            <a:alphaModFix/>
          </a:blip>
          <a:srcRect b="0" l="0" r="0" t="0"/>
          <a:stretch/>
        </p:blipFill>
        <p:spPr>
          <a:xfrm>
            <a:off x="622125" y="4292575"/>
            <a:ext cx="2154552" cy="562826"/>
          </a:xfrm>
          <a:prstGeom prst="rect">
            <a:avLst/>
          </a:prstGeom>
          <a:noFill/>
          <a:ln>
            <a:noFill/>
          </a:ln>
        </p:spPr>
      </p:pic>
      <p:sp>
        <p:nvSpPr>
          <p:cNvPr id="462" name="Google Shape;462;p51"/>
          <p:cNvSpPr/>
          <p:nvPr/>
        </p:nvSpPr>
        <p:spPr>
          <a:xfrm>
            <a:off x="-6150" y="-12"/>
            <a:ext cx="9156300" cy="585000"/>
          </a:xfrm>
          <a:prstGeom prst="rect">
            <a:avLst/>
          </a:prstGeom>
          <a:solidFill>
            <a:srgbClr val="14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51"/>
          <p:cNvPicPr preferRelativeResize="0"/>
          <p:nvPr/>
        </p:nvPicPr>
        <p:blipFill rotWithShape="1">
          <a:blip r:embed="rId8">
            <a:alphaModFix/>
          </a:blip>
          <a:srcRect b="0" l="0" r="0" t="0"/>
          <a:stretch/>
        </p:blipFill>
        <p:spPr>
          <a:xfrm>
            <a:off x="0" y="-76200"/>
            <a:ext cx="3260648" cy="693500"/>
          </a:xfrm>
          <a:prstGeom prst="rect">
            <a:avLst/>
          </a:prstGeom>
          <a:noFill/>
          <a:ln>
            <a:noFill/>
          </a:ln>
        </p:spPr>
      </p:pic>
      <p:sp>
        <p:nvSpPr>
          <p:cNvPr id="464" name="Google Shape;464;p51"/>
          <p:cNvSpPr txBox="1"/>
          <p:nvPr/>
        </p:nvSpPr>
        <p:spPr>
          <a:xfrm>
            <a:off x="5498275" y="-21501"/>
            <a:ext cx="3607200" cy="585000"/>
          </a:xfrm>
          <a:prstGeom prst="rect">
            <a:avLst/>
          </a:prstGeom>
          <a:noFill/>
          <a:ln>
            <a:noFill/>
          </a:ln>
        </p:spPr>
        <p:txBody>
          <a:bodyPr anchorCtr="0" anchor="ctr"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lang="en" sz="1600">
                <a:solidFill>
                  <a:schemeClr val="lt1"/>
                </a:solidFill>
              </a:rPr>
              <a:t>Forecasting and scenario analysis</a:t>
            </a:r>
            <a:endParaRPr i="0" sz="1600" u="none" cap="none" strike="noStrike">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4"/>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34"/>
          <p:cNvSpPr txBox="1"/>
          <p:nvPr/>
        </p:nvSpPr>
        <p:spPr>
          <a:xfrm>
            <a:off x="83100" y="16389"/>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FFFFFF"/>
                </a:solidFill>
                <a:latin typeface="Lexend Light"/>
                <a:ea typeface="Lexend Light"/>
                <a:cs typeface="Lexend Light"/>
                <a:sym typeface="Lexend Light"/>
              </a:rPr>
              <a:t>Overview</a:t>
            </a:r>
            <a:endParaRPr sz="2800" u="sng">
              <a:solidFill>
                <a:srgbClr val="FFFFFF"/>
              </a:solidFill>
              <a:latin typeface="Lexend Light"/>
              <a:ea typeface="Lexend Light"/>
              <a:cs typeface="Lexend Light"/>
              <a:sym typeface="Lexend Light"/>
            </a:endParaRPr>
          </a:p>
        </p:txBody>
      </p:sp>
      <p:sp>
        <p:nvSpPr>
          <p:cNvPr id="157" name="Google Shape;157;p34"/>
          <p:cNvSpPr txBox="1"/>
          <p:nvPr/>
        </p:nvSpPr>
        <p:spPr>
          <a:xfrm>
            <a:off x="501750" y="873075"/>
            <a:ext cx="8520600" cy="36228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SzPts val="2300"/>
              <a:buFont typeface="Lexend"/>
              <a:buChar char="●"/>
            </a:pPr>
            <a:r>
              <a:rPr b="1" lang="en" sz="2300">
                <a:latin typeface="Lexend"/>
                <a:ea typeface="Lexend"/>
                <a:cs typeface="Lexend"/>
                <a:sym typeface="Lexend"/>
              </a:rPr>
              <a:t>Why do we create models in science?</a:t>
            </a:r>
            <a:endParaRPr b="1" sz="2300">
              <a:latin typeface="Lexend"/>
              <a:ea typeface="Lexend"/>
              <a:cs typeface="Lexend"/>
              <a:sym typeface="Lexend"/>
            </a:endParaRPr>
          </a:p>
          <a:p>
            <a:pPr indent="-374650" lvl="0" marL="457200" rtl="0" algn="l">
              <a:lnSpc>
                <a:spcPct val="115000"/>
              </a:lnSpc>
              <a:spcBef>
                <a:spcPts val="1000"/>
              </a:spcBef>
              <a:spcAft>
                <a:spcPts val="0"/>
              </a:spcAft>
              <a:buSzPts val="2300"/>
              <a:buFont typeface="Lexend"/>
              <a:buChar char="●"/>
            </a:pPr>
            <a:r>
              <a:rPr b="1" lang="en" sz="2300">
                <a:latin typeface="Lexend"/>
                <a:ea typeface="Lexend"/>
                <a:cs typeface="Lexend"/>
                <a:sym typeface="Lexend"/>
              </a:rPr>
              <a:t>Where did infectious disease modeling come from and where is it going?</a:t>
            </a:r>
            <a:endParaRPr b="1" sz="2300">
              <a:latin typeface="Lexend"/>
              <a:ea typeface="Lexend"/>
              <a:cs typeface="Lexend"/>
              <a:sym typeface="Lexend"/>
            </a:endParaRPr>
          </a:p>
          <a:p>
            <a:pPr indent="-374650" lvl="0" marL="457200" rtl="0" algn="l">
              <a:lnSpc>
                <a:spcPct val="115000"/>
              </a:lnSpc>
              <a:spcBef>
                <a:spcPts val="1000"/>
              </a:spcBef>
              <a:spcAft>
                <a:spcPts val="0"/>
              </a:spcAft>
              <a:buSzPts val="2300"/>
              <a:buFont typeface="Lexend"/>
              <a:buChar char="●"/>
            </a:pPr>
            <a:r>
              <a:rPr b="1" lang="en" sz="2300">
                <a:latin typeface="Lexend"/>
                <a:ea typeface="Lexend"/>
                <a:cs typeface="Lexend"/>
                <a:sym typeface="Lexend"/>
              </a:rPr>
              <a:t>What are scientific models?</a:t>
            </a:r>
            <a:endParaRPr b="1" sz="2300">
              <a:latin typeface="Lexend"/>
              <a:ea typeface="Lexend"/>
              <a:cs typeface="Lexend"/>
              <a:sym typeface="Lexend"/>
            </a:endParaRPr>
          </a:p>
          <a:p>
            <a:pPr indent="-374650" lvl="0" marL="457200" rtl="0" algn="l">
              <a:lnSpc>
                <a:spcPct val="115000"/>
              </a:lnSpc>
              <a:spcBef>
                <a:spcPts val="1000"/>
              </a:spcBef>
              <a:spcAft>
                <a:spcPts val="0"/>
              </a:spcAft>
              <a:buSzPts val="2300"/>
              <a:buFont typeface="Lexend"/>
              <a:buChar char="●"/>
            </a:pPr>
            <a:r>
              <a:rPr b="1" lang="en" sz="2300">
                <a:latin typeface="Lexend"/>
                <a:ea typeface="Lexend"/>
                <a:cs typeface="Lexend"/>
                <a:sym typeface="Lexend"/>
              </a:rPr>
              <a:t>What kinds of ideas can we make models for?</a:t>
            </a:r>
            <a:endParaRPr b="1" sz="2300">
              <a:latin typeface="Lexend"/>
              <a:ea typeface="Lexend"/>
              <a:cs typeface="Lexend"/>
              <a:sym typeface="Lexend"/>
            </a:endParaRPr>
          </a:p>
          <a:p>
            <a:pPr indent="-374650" lvl="0" marL="457200" rtl="0" algn="l">
              <a:lnSpc>
                <a:spcPct val="115000"/>
              </a:lnSpc>
              <a:spcBef>
                <a:spcPts val="1000"/>
              </a:spcBef>
              <a:spcAft>
                <a:spcPts val="0"/>
              </a:spcAft>
              <a:buSzPts val="2300"/>
              <a:buFont typeface="Lexend"/>
              <a:buChar char="●"/>
            </a:pPr>
            <a:r>
              <a:rPr b="1" lang="en" sz="2300">
                <a:latin typeface="Lexend"/>
                <a:ea typeface="Lexend"/>
                <a:cs typeface="Lexend"/>
                <a:sym typeface="Lexend"/>
              </a:rPr>
              <a:t>What can models do?</a:t>
            </a:r>
            <a:endParaRPr b="1" sz="2300">
              <a:latin typeface="Lexend"/>
              <a:ea typeface="Lexend"/>
              <a:cs typeface="Lexend"/>
              <a:sym typeface="Lexend"/>
            </a:endParaRPr>
          </a:p>
          <a:p>
            <a:pPr indent="-374650" lvl="0" marL="457200" rtl="0" algn="l">
              <a:lnSpc>
                <a:spcPct val="115000"/>
              </a:lnSpc>
              <a:spcBef>
                <a:spcPts val="1000"/>
              </a:spcBef>
              <a:spcAft>
                <a:spcPts val="1000"/>
              </a:spcAft>
              <a:buSzPts val="2300"/>
              <a:buFont typeface="Lexend"/>
              <a:buChar char="●"/>
            </a:pPr>
            <a:r>
              <a:rPr b="1" lang="en" sz="2300">
                <a:latin typeface="Lexend"/>
                <a:ea typeface="Lexend"/>
                <a:cs typeface="Lexend"/>
                <a:sym typeface="Lexend"/>
              </a:rPr>
              <a:t>How are models used in translational science?</a:t>
            </a:r>
            <a:endParaRPr b="1" sz="2300">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p:nvPr/>
        </p:nvSpPr>
        <p:spPr>
          <a:xfrm>
            <a:off x="0" y="-12400"/>
            <a:ext cx="9156300" cy="408900"/>
          </a:xfrm>
          <a:prstGeom prst="rect">
            <a:avLst/>
          </a:prstGeom>
          <a:solidFill>
            <a:srgbClr val="0037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2"/>
          <p:cNvSpPr txBox="1"/>
          <p:nvPr/>
        </p:nvSpPr>
        <p:spPr>
          <a:xfrm>
            <a:off x="619725" y="7400"/>
            <a:ext cx="7138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chemeClr val="dk1"/>
              </a:buClr>
              <a:buSzPts val="1100"/>
              <a:buFont typeface="Arial"/>
              <a:buNone/>
            </a:pPr>
            <a:r>
              <a:t/>
            </a:r>
            <a:endParaRPr b="1" i="0" sz="1200" u="none" cap="none" strike="noStrike">
              <a:solidFill>
                <a:schemeClr val="lt1"/>
              </a:solidFill>
              <a:latin typeface="Arial"/>
              <a:ea typeface="Arial"/>
              <a:cs typeface="Arial"/>
              <a:sym typeface="Arial"/>
            </a:endParaRPr>
          </a:p>
        </p:txBody>
      </p:sp>
      <p:sp>
        <p:nvSpPr>
          <p:cNvPr id="471" name="Google Shape;471;p52"/>
          <p:cNvSpPr/>
          <p:nvPr/>
        </p:nvSpPr>
        <p:spPr>
          <a:xfrm>
            <a:off x="0" y="-12400"/>
            <a:ext cx="9156300" cy="4089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2"/>
          <p:cNvSpPr txBox="1"/>
          <p:nvPr/>
        </p:nvSpPr>
        <p:spPr>
          <a:xfrm>
            <a:off x="5498280" y="-21496"/>
            <a:ext cx="3607200" cy="431100"/>
          </a:xfrm>
          <a:prstGeom prst="rect">
            <a:avLst/>
          </a:prstGeom>
          <a:noFill/>
          <a:ln>
            <a:noFill/>
          </a:ln>
        </p:spPr>
        <p:txBody>
          <a:bodyPr anchorCtr="0" anchor="t"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b="1" i="0" lang="en" sz="1600" u="none" cap="none" strike="noStrike">
                <a:solidFill>
                  <a:schemeClr val="lt1"/>
                </a:solidFill>
                <a:latin typeface="Arial"/>
                <a:ea typeface="Arial"/>
                <a:cs typeface="Arial"/>
                <a:sym typeface="Arial"/>
              </a:rPr>
              <a:t>TASK:</a:t>
            </a:r>
            <a:r>
              <a:rPr b="0" i="0" lang="en" sz="1600" u="none" cap="none" strike="noStrike">
                <a:solidFill>
                  <a:schemeClr val="lt1"/>
                </a:solidFill>
                <a:latin typeface="Arial"/>
                <a:ea typeface="Arial"/>
                <a:cs typeface="Arial"/>
                <a:sym typeface="Arial"/>
              </a:rPr>
              <a:t> Estimation and prediction analysis</a:t>
            </a:r>
            <a:endParaRPr b="0" i="0" sz="1600" u="none" cap="none" strike="noStrike">
              <a:solidFill>
                <a:schemeClr val="lt1"/>
              </a:solidFill>
              <a:latin typeface="Arial"/>
              <a:ea typeface="Arial"/>
              <a:cs typeface="Arial"/>
              <a:sym typeface="Arial"/>
            </a:endParaRPr>
          </a:p>
          <a:p>
            <a:pPr indent="0" lvl="0" marL="0" marR="0" rtl="0" algn="r">
              <a:lnSpc>
                <a:spcPct val="120000"/>
              </a:lnSpc>
              <a:spcBef>
                <a:spcPts val="0"/>
              </a:spcBef>
              <a:spcAft>
                <a:spcPts val="0"/>
              </a:spcAft>
              <a:buClr>
                <a:schemeClr val="dk1"/>
              </a:buClr>
              <a:buSzPts val="1100"/>
              <a:buFont typeface="Arial"/>
              <a:buNone/>
            </a:pPr>
            <a:r>
              <a:t/>
            </a:r>
            <a:endParaRPr b="0" i="0" sz="1600" u="none" cap="none" strike="noStrike">
              <a:solidFill>
                <a:schemeClr val="lt1"/>
              </a:solidFill>
              <a:latin typeface="Arial"/>
              <a:ea typeface="Arial"/>
              <a:cs typeface="Arial"/>
              <a:sym typeface="Arial"/>
            </a:endParaRPr>
          </a:p>
        </p:txBody>
      </p:sp>
      <p:sp>
        <p:nvSpPr>
          <p:cNvPr id="473" name="Google Shape;473;p52"/>
          <p:cNvSpPr txBox="1"/>
          <p:nvPr/>
        </p:nvSpPr>
        <p:spPr>
          <a:xfrm>
            <a:off x="1500" y="-21500"/>
            <a:ext cx="44388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a:t>
            </a:r>
            <a:r>
              <a:rPr b="1" i="0" lang="en" sz="1600" u="none" cap="none" strike="noStrike">
                <a:solidFill>
                  <a:schemeClr val="lt1"/>
                </a:solidFill>
                <a:latin typeface="Arial"/>
                <a:ea typeface="Arial"/>
                <a:cs typeface="Arial"/>
                <a:sym typeface="Arial"/>
              </a:rPr>
              <a:t>PHASE: </a:t>
            </a:r>
            <a:r>
              <a:rPr b="0" i="0" lang="en" sz="1600" u="none" cap="none" strike="noStrike">
                <a:solidFill>
                  <a:schemeClr val="lt1"/>
                </a:solidFill>
                <a:latin typeface="Arial"/>
                <a:ea typeface="Arial"/>
                <a:cs typeface="Arial"/>
                <a:sym typeface="Arial"/>
              </a:rPr>
              <a:t>Emergency</a:t>
            </a:r>
            <a:endParaRPr b="0" i="0" sz="1600" u="none" cap="none" strike="noStrike">
              <a:solidFill>
                <a:schemeClr val="lt1"/>
              </a:solidFill>
              <a:latin typeface="Arial"/>
              <a:ea typeface="Arial"/>
              <a:cs typeface="Arial"/>
              <a:sym typeface="Arial"/>
            </a:endParaRPr>
          </a:p>
        </p:txBody>
      </p:sp>
      <p:pic>
        <p:nvPicPr>
          <p:cNvPr id="474" name="Google Shape;474;p52"/>
          <p:cNvPicPr preferRelativeResize="0"/>
          <p:nvPr/>
        </p:nvPicPr>
        <p:blipFill rotWithShape="1">
          <a:blip r:embed="rId3">
            <a:alphaModFix/>
          </a:blip>
          <a:srcRect b="0" l="0" r="0" t="0"/>
          <a:stretch/>
        </p:blipFill>
        <p:spPr>
          <a:xfrm>
            <a:off x="672854" y="885113"/>
            <a:ext cx="4919450" cy="3689575"/>
          </a:xfrm>
          <a:prstGeom prst="rect">
            <a:avLst/>
          </a:prstGeom>
          <a:noFill/>
          <a:ln cap="flat" cmpd="sng" w="9525">
            <a:solidFill>
              <a:srgbClr val="0097A7"/>
            </a:solidFill>
            <a:prstDash val="solid"/>
            <a:round/>
            <a:headEnd len="sm" w="sm" type="none"/>
            <a:tailEnd len="sm" w="sm" type="none"/>
          </a:ln>
        </p:spPr>
      </p:pic>
      <p:sp>
        <p:nvSpPr>
          <p:cNvPr id="475" name="Google Shape;475;p52"/>
          <p:cNvSpPr txBox="1"/>
          <p:nvPr/>
        </p:nvSpPr>
        <p:spPr>
          <a:xfrm>
            <a:off x="1500" y="4650900"/>
            <a:ext cx="6391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888888"/>
                </a:solidFill>
                <a:latin typeface="Arial"/>
                <a:ea typeface="Arial"/>
                <a:cs typeface="Arial"/>
                <a:sym typeface="Arial"/>
              </a:rPr>
              <a:t>Kramer, A.M., J.T. Pulliam, L.W. Alexander, A.W. Park, P. Rohani and J.M. Drake. 2016. Spatial spread of the West Africa Ebola epidemic. </a:t>
            </a:r>
            <a:r>
              <a:rPr b="0" i="1" lang="en" sz="1000" u="none" cap="none" strike="noStrike">
                <a:solidFill>
                  <a:srgbClr val="888888"/>
                </a:solidFill>
                <a:latin typeface="Arial"/>
                <a:ea typeface="Arial"/>
                <a:cs typeface="Arial"/>
                <a:sym typeface="Arial"/>
              </a:rPr>
              <a:t>Royal Society Open Science</a:t>
            </a:r>
            <a:endParaRPr b="0" i="0" sz="1000" u="none" cap="none" strike="noStrike">
              <a:solidFill>
                <a:srgbClr val="888888"/>
              </a:solidFill>
              <a:latin typeface="Arial"/>
              <a:ea typeface="Arial"/>
              <a:cs typeface="Arial"/>
              <a:sym typeface="Arial"/>
            </a:endParaRPr>
          </a:p>
        </p:txBody>
      </p:sp>
      <p:sp>
        <p:nvSpPr>
          <p:cNvPr id="476" name="Google Shape;476;p52"/>
          <p:cNvSpPr txBox="1"/>
          <p:nvPr/>
        </p:nvSpPr>
        <p:spPr>
          <a:xfrm>
            <a:off x="5900250" y="729151"/>
            <a:ext cx="3003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33132"/>
                </a:solidFill>
                <a:highlight>
                  <a:srgbClr val="FFFFFF"/>
                </a:highlight>
                <a:latin typeface="Arial"/>
                <a:ea typeface="Arial"/>
                <a:cs typeface="Arial"/>
                <a:sym typeface="Arial"/>
              </a:rPr>
              <a:t>Best fit: gravity model with decreased transmission from the core countries to the rest of the region with these link weights:</a:t>
            </a:r>
            <a:endParaRPr b="0" i="0" sz="1400" u="none" cap="none" strike="noStrike">
              <a:solidFill>
                <a:srgbClr val="000000"/>
              </a:solidFill>
              <a:latin typeface="Arial"/>
              <a:ea typeface="Arial"/>
              <a:cs typeface="Arial"/>
              <a:sym typeface="Arial"/>
            </a:endParaRPr>
          </a:p>
        </p:txBody>
      </p:sp>
      <p:pic>
        <p:nvPicPr>
          <p:cNvPr id="477" name="Google Shape;477;p52"/>
          <p:cNvPicPr preferRelativeResize="0"/>
          <p:nvPr/>
        </p:nvPicPr>
        <p:blipFill rotWithShape="1">
          <a:blip r:embed="rId4">
            <a:alphaModFix/>
          </a:blip>
          <a:srcRect b="0" l="0" r="0" t="0"/>
          <a:stretch/>
        </p:blipFill>
        <p:spPr>
          <a:xfrm>
            <a:off x="5956225" y="1828797"/>
            <a:ext cx="2947625" cy="647050"/>
          </a:xfrm>
          <a:prstGeom prst="rect">
            <a:avLst/>
          </a:prstGeom>
          <a:noFill/>
          <a:ln>
            <a:noFill/>
          </a:ln>
        </p:spPr>
      </p:pic>
      <p:sp>
        <p:nvSpPr>
          <p:cNvPr id="478" name="Google Shape;478;p52"/>
          <p:cNvSpPr txBox="1"/>
          <p:nvPr/>
        </p:nvSpPr>
        <p:spPr>
          <a:xfrm>
            <a:off x="5930051" y="2982975"/>
            <a:ext cx="31755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33132"/>
                </a:solidFill>
                <a:highlight>
                  <a:srgbClr val="FFFFFF"/>
                </a:highlight>
                <a:latin typeface="Arial"/>
                <a:ea typeface="Arial"/>
                <a:cs typeface="Arial"/>
                <a:sym typeface="Arial"/>
              </a:rPr>
              <a:t>Network of transmission probability. </a:t>
            </a:r>
            <a:endParaRPr b="1" i="0" sz="1200" u="none" cap="none" strike="noStrike">
              <a:solidFill>
                <a:srgbClr val="33313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333132"/>
                </a:solidFill>
                <a:highlight>
                  <a:srgbClr val="FFFFFF"/>
                </a:highlight>
                <a:latin typeface="Arial"/>
                <a:ea typeface="Arial"/>
                <a:cs typeface="Arial"/>
                <a:sym typeface="Arial"/>
              </a:rPr>
              <a:t>Line thickness is proportional to transmission probability. </a:t>
            </a:r>
            <a:endParaRPr b="0" i="0" sz="1200" u="none" cap="none" strike="noStrike">
              <a:solidFill>
                <a:srgbClr val="33313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3313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333132"/>
                </a:solidFill>
                <a:highlight>
                  <a:srgbClr val="FFFFFF"/>
                </a:highlight>
                <a:latin typeface="Arial"/>
                <a:ea typeface="Arial"/>
                <a:cs typeface="Arial"/>
                <a:sym typeface="Arial"/>
              </a:rPr>
              <a:t>The model considers distance, population density, and whether links cross the border surrounding Guinea, Liberia and Sierra Leone.</a:t>
            </a:r>
            <a:endParaRPr b="0" i="0" sz="1200" u="none" cap="none" strike="noStrike">
              <a:solidFill>
                <a:srgbClr val="000000"/>
              </a:solidFill>
              <a:latin typeface="Arial"/>
              <a:ea typeface="Arial"/>
              <a:cs typeface="Arial"/>
              <a:sym typeface="Arial"/>
            </a:endParaRPr>
          </a:p>
        </p:txBody>
      </p:sp>
      <p:sp>
        <p:nvSpPr>
          <p:cNvPr id="479" name="Google Shape;479;p52"/>
          <p:cNvSpPr/>
          <p:nvPr/>
        </p:nvSpPr>
        <p:spPr>
          <a:xfrm>
            <a:off x="-6150" y="-12"/>
            <a:ext cx="9156300" cy="585000"/>
          </a:xfrm>
          <a:prstGeom prst="rect">
            <a:avLst/>
          </a:prstGeom>
          <a:solidFill>
            <a:srgbClr val="14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0" name="Google Shape;480;p52"/>
          <p:cNvPicPr preferRelativeResize="0"/>
          <p:nvPr/>
        </p:nvPicPr>
        <p:blipFill rotWithShape="1">
          <a:blip r:embed="rId5">
            <a:alphaModFix/>
          </a:blip>
          <a:srcRect b="0" l="0" r="0" t="0"/>
          <a:stretch/>
        </p:blipFill>
        <p:spPr>
          <a:xfrm>
            <a:off x="0" y="-76200"/>
            <a:ext cx="3260648" cy="693500"/>
          </a:xfrm>
          <a:prstGeom prst="rect">
            <a:avLst/>
          </a:prstGeom>
          <a:noFill/>
          <a:ln>
            <a:noFill/>
          </a:ln>
        </p:spPr>
      </p:pic>
      <p:sp>
        <p:nvSpPr>
          <p:cNvPr id="481" name="Google Shape;481;p52"/>
          <p:cNvSpPr txBox="1"/>
          <p:nvPr/>
        </p:nvSpPr>
        <p:spPr>
          <a:xfrm>
            <a:off x="3197450" y="-21500"/>
            <a:ext cx="5907900" cy="585000"/>
          </a:xfrm>
          <a:prstGeom prst="rect">
            <a:avLst/>
          </a:prstGeom>
          <a:noFill/>
          <a:ln>
            <a:noFill/>
          </a:ln>
        </p:spPr>
        <p:txBody>
          <a:bodyPr anchorCtr="0" anchor="ctr"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lang="en" sz="1600">
                <a:solidFill>
                  <a:schemeClr val="lt1"/>
                </a:solidFill>
              </a:rPr>
              <a:t>Spatial interaction models of the West African Ebola epidemic</a:t>
            </a:r>
            <a:endParaRPr i="0" sz="1600" u="none" cap="none" strike="noStrike">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5" name="Shape 485"/>
        <p:cNvGrpSpPr/>
        <p:nvPr/>
      </p:nvGrpSpPr>
      <p:grpSpPr>
        <a:xfrm>
          <a:off x="0" y="0"/>
          <a:ext cx="0" cy="0"/>
          <a:chOff x="0" y="0"/>
          <a:chExt cx="0" cy="0"/>
        </a:xfrm>
      </p:grpSpPr>
      <p:sp>
        <p:nvSpPr>
          <p:cNvPr id="486" name="Google Shape;486;p53"/>
          <p:cNvSpPr txBox="1"/>
          <p:nvPr/>
        </p:nvSpPr>
        <p:spPr>
          <a:xfrm>
            <a:off x="50" y="772025"/>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i="0" lang="en" sz="2100" u="none" cap="none" strike="noStrike">
                <a:solidFill>
                  <a:schemeClr val="dk1"/>
                </a:solidFill>
                <a:latin typeface="Muli"/>
                <a:ea typeface="Muli"/>
                <a:cs typeface="Muli"/>
                <a:sym typeface="Muli"/>
              </a:rPr>
              <a:t>Spillover Risk of Pathogenic Bacteria</a:t>
            </a:r>
            <a:endParaRPr i="0" sz="1200" u="none" cap="none" strike="noStrike">
              <a:solidFill>
                <a:schemeClr val="dk1"/>
              </a:solidFill>
              <a:latin typeface="Muli"/>
              <a:ea typeface="Muli"/>
              <a:cs typeface="Muli"/>
              <a:sym typeface="Muli"/>
            </a:endParaRPr>
          </a:p>
        </p:txBody>
      </p:sp>
      <p:pic>
        <p:nvPicPr>
          <p:cNvPr id="487" name="Google Shape;487;p53"/>
          <p:cNvPicPr preferRelativeResize="0"/>
          <p:nvPr/>
        </p:nvPicPr>
        <p:blipFill rotWithShape="1">
          <a:blip r:embed="rId3">
            <a:alphaModFix/>
          </a:blip>
          <a:srcRect b="5632" l="0" r="31884" t="5097"/>
          <a:stretch/>
        </p:blipFill>
        <p:spPr>
          <a:xfrm>
            <a:off x="4778328" y="1391850"/>
            <a:ext cx="3891022" cy="3067075"/>
          </a:xfrm>
          <a:prstGeom prst="rect">
            <a:avLst/>
          </a:prstGeom>
          <a:noFill/>
          <a:ln>
            <a:noFill/>
          </a:ln>
        </p:spPr>
      </p:pic>
      <p:pic>
        <p:nvPicPr>
          <p:cNvPr id="488" name="Google Shape;488;p53"/>
          <p:cNvPicPr preferRelativeResize="0"/>
          <p:nvPr/>
        </p:nvPicPr>
        <p:blipFill rotWithShape="1">
          <a:blip r:embed="rId4">
            <a:alphaModFix/>
          </a:blip>
          <a:srcRect b="23873" l="30373" r="17393" t="36257"/>
          <a:stretch/>
        </p:blipFill>
        <p:spPr>
          <a:xfrm>
            <a:off x="671500" y="1279925"/>
            <a:ext cx="3489365" cy="1664625"/>
          </a:xfrm>
          <a:prstGeom prst="rect">
            <a:avLst/>
          </a:prstGeom>
          <a:noFill/>
          <a:ln>
            <a:noFill/>
          </a:ln>
        </p:spPr>
      </p:pic>
      <p:pic>
        <p:nvPicPr>
          <p:cNvPr id="489" name="Google Shape;489;p53"/>
          <p:cNvPicPr preferRelativeResize="0"/>
          <p:nvPr/>
        </p:nvPicPr>
        <p:blipFill rotWithShape="1">
          <a:blip r:embed="rId5">
            <a:alphaModFix/>
          </a:blip>
          <a:srcRect b="26315" l="31437" r="15413" t="35210"/>
          <a:stretch/>
        </p:blipFill>
        <p:spPr>
          <a:xfrm>
            <a:off x="121450" y="2913518"/>
            <a:ext cx="3550426" cy="1606407"/>
          </a:xfrm>
          <a:prstGeom prst="rect">
            <a:avLst/>
          </a:prstGeom>
          <a:noFill/>
          <a:ln>
            <a:noFill/>
          </a:ln>
        </p:spPr>
      </p:pic>
      <p:sp>
        <p:nvSpPr>
          <p:cNvPr id="490" name="Google Shape;490;p53"/>
          <p:cNvSpPr/>
          <p:nvPr/>
        </p:nvSpPr>
        <p:spPr>
          <a:xfrm>
            <a:off x="-6150" y="-12"/>
            <a:ext cx="9156300" cy="585000"/>
          </a:xfrm>
          <a:prstGeom prst="rect">
            <a:avLst/>
          </a:prstGeom>
          <a:solidFill>
            <a:srgbClr val="14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1" name="Google Shape;491;p53"/>
          <p:cNvPicPr preferRelativeResize="0"/>
          <p:nvPr/>
        </p:nvPicPr>
        <p:blipFill rotWithShape="1">
          <a:blip r:embed="rId6">
            <a:alphaModFix/>
          </a:blip>
          <a:srcRect b="0" l="0" r="0" t="0"/>
          <a:stretch/>
        </p:blipFill>
        <p:spPr>
          <a:xfrm>
            <a:off x="0" y="-76200"/>
            <a:ext cx="3260648" cy="693500"/>
          </a:xfrm>
          <a:prstGeom prst="rect">
            <a:avLst/>
          </a:prstGeom>
          <a:noFill/>
          <a:ln>
            <a:noFill/>
          </a:ln>
        </p:spPr>
      </p:pic>
      <p:sp>
        <p:nvSpPr>
          <p:cNvPr id="492" name="Google Shape;492;p53"/>
          <p:cNvSpPr txBox="1"/>
          <p:nvPr/>
        </p:nvSpPr>
        <p:spPr>
          <a:xfrm>
            <a:off x="3197450" y="-21500"/>
            <a:ext cx="5907900" cy="585000"/>
          </a:xfrm>
          <a:prstGeom prst="rect">
            <a:avLst/>
          </a:prstGeom>
          <a:noFill/>
          <a:ln>
            <a:noFill/>
          </a:ln>
        </p:spPr>
        <p:txBody>
          <a:bodyPr anchorCtr="0" anchor="ctr"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lang="en" sz="1600">
                <a:solidFill>
                  <a:schemeClr val="lt1"/>
                </a:solidFill>
              </a:rPr>
              <a:t>Data-driven risk modeling for spillover</a:t>
            </a:r>
            <a:endParaRPr i="0" sz="1600" u="none" cap="none" strike="noStrike">
              <a:solidFill>
                <a:schemeClr val="lt1"/>
              </a:solidFill>
            </a:endParaRPr>
          </a:p>
        </p:txBody>
      </p:sp>
      <p:sp>
        <p:nvSpPr>
          <p:cNvPr id="493" name="Google Shape;493;p53"/>
          <p:cNvSpPr txBox="1"/>
          <p:nvPr>
            <p:ph idx="1" type="body"/>
          </p:nvPr>
        </p:nvSpPr>
        <p:spPr>
          <a:xfrm>
            <a:off x="272700" y="4704900"/>
            <a:ext cx="8718000" cy="2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000">
                <a:solidFill>
                  <a:srgbClr val="888888"/>
                </a:solidFill>
              </a:rPr>
              <a:t>Evans, M.V. &amp; J.M. Drake. 2022. </a:t>
            </a:r>
            <a:r>
              <a:rPr lang="en" sz="1000">
                <a:solidFill>
                  <a:srgbClr val="888888"/>
                </a:solidFill>
              </a:rPr>
              <a:t>A Data-driven Horizon Scan of Bacterial Pathogens at the Wildlife–livestock Interface</a:t>
            </a:r>
            <a:r>
              <a:rPr lang="en" sz="1000">
                <a:solidFill>
                  <a:srgbClr val="888888"/>
                </a:solidFill>
              </a:rPr>
              <a:t>.  </a:t>
            </a:r>
            <a:r>
              <a:rPr i="1" lang="en" sz="1000">
                <a:solidFill>
                  <a:srgbClr val="888888"/>
                </a:solidFill>
              </a:rPr>
              <a:t>Ecohealth 19:246-258.</a:t>
            </a:r>
            <a:endParaRPr sz="1000">
              <a:solidFill>
                <a:srgbClr val="88888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7" name="Shape 497"/>
        <p:cNvGrpSpPr/>
        <p:nvPr/>
      </p:nvGrpSpPr>
      <p:grpSpPr>
        <a:xfrm>
          <a:off x="0" y="0"/>
          <a:ext cx="0" cy="0"/>
          <a:chOff x="0" y="0"/>
          <a:chExt cx="0" cy="0"/>
        </a:xfrm>
      </p:grpSpPr>
      <p:pic>
        <p:nvPicPr>
          <p:cNvPr id="498" name="Google Shape;498;p54"/>
          <p:cNvPicPr preferRelativeResize="0"/>
          <p:nvPr/>
        </p:nvPicPr>
        <p:blipFill>
          <a:blip r:embed="rId3">
            <a:alphaModFix/>
          </a:blip>
          <a:stretch>
            <a:fillRect/>
          </a:stretch>
        </p:blipFill>
        <p:spPr>
          <a:xfrm>
            <a:off x="720450" y="1462650"/>
            <a:ext cx="4267377" cy="3308872"/>
          </a:xfrm>
          <a:prstGeom prst="rect">
            <a:avLst/>
          </a:prstGeom>
          <a:noFill/>
          <a:ln>
            <a:noFill/>
          </a:ln>
        </p:spPr>
      </p:pic>
      <p:pic>
        <p:nvPicPr>
          <p:cNvPr id="499" name="Google Shape;499;p54"/>
          <p:cNvPicPr preferRelativeResize="0"/>
          <p:nvPr/>
        </p:nvPicPr>
        <p:blipFill rotWithShape="1">
          <a:blip r:embed="rId4">
            <a:alphaModFix/>
          </a:blip>
          <a:srcRect b="2524" l="0" r="0" t="0"/>
          <a:stretch/>
        </p:blipFill>
        <p:spPr>
          <a:xfrm>
            <a:off x="5528699" y="1279725"/>
            <a:ext cx="3089150" cy="2626801"/>
          </a:xfrm>
          <a:prstGeom prst="rect">
            <a:avLst/>
          </a:prstGeom>
          <a:noFill/>
          <a:ln>
            <a:noFill/>
          </a:ln>
        </p:spPr>
      </p:pic>
      <p:sp>
        <p:nvSpPr>
          <p:cNvPr id="500" name="Google Shape;500;p54"/>
          <p:cNvSpPr txBox="1"/>
          <p:nvPr/>
        </p:nvSpPr>
        <p:spPr>
          <a:xfrm>
            <a:off x="5464200" y="3530900"/>
            <a:ext cx="367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Muli"/>
                <a:ea typeface="Muli"/>
                <a:cs typeface="Muli"/>
                <a:sym typeface="Muli"/>
              </a:rPr>
              <a:t>The </a:t>
            </a:r>
            <a:r>
              <a:rPr lang="en" sz="1000" u="sng">
                <a:solidFill>
                  <a:schemeClr val="hlink"/>
                </a:solidFill>
                <a:latin typeface="Muli"/>
                <a:ea typeface="Muli"/>
                <a:cs typeface="Muli"/>
                <a:sym typeface="Muli"/>
                <a:hlinkClick r:id="rId5"/>
              </a:rPr>
              <a:t>CEID is building a model</a:t>
            </a:r>
            <a:r>
              <a:rPr lang="en" sz="1000">
                <a:latin typeface="Muli"/>
                <a:ea typeface="Muli"/>
                <a:cs typeface="Muli"/>
                <a:sym typeface="Muli"/>
              </a:rPr>
              <a:t> of the 2022 Australian JEV genotype IV outbreak.  </a:t>
            </a:r>
            <a:br>
              <a:rPr lang="en" sz="1000">
                <a:latin typeface="Muli"/>
                <a:ea typeface="Muli"/>
                <a:cs typeface="Muli"/>
                <a:sym typeface="Muli"/>
              </a:rPr>
            </a:br>
            <a:br>
              <a:rPr lang="en" sz="1000">
                <a:latin typeface="Muli"/>
                <a:ea typeface="Muli"/>
                <a:cs typeface="Muli"/>
                <a:sym typeface="Muli"/>
              </a:rPr>
            </a:br>
            <a:r>
              <a:rPr lang="en" sz="1000">
                <a:latin typeface="Muli"/>
                <a:ea typeface="Muli"/>
                <a:cs typeface="Muli"/>
                <a:sym typeface="Muli"/>
              </a:rPr>
              <a:t>This model will be used to forecast how a JEV outbreak in the United States may spatiotemporally spread if JEV infected mosquitoes are imported into the country.   </a:t>
            </a:r>
            <a:br>
              <a:rPr lang="en" sz="1000">
                <a:latin typeface="Muli"/>
                <a:ea typeface="Muli"/>
                <a:cs typeface="Muli"/>
                <a:sym typeface="Muli"/>
              </a:rPr>
            </a:br>
            <a:br>
              <a:rPr lang="en" sz="1000">
                <a:latin typeface="Muli"/>
                <a:ea typeface="Muli"/>
                <a:cs typeface="Muli"/>
                <a:sym typeface="Muli"/>
              </a:rPr>
            </a:br>
            <a:r>
              <a:rPr lang="en" sz="1000">
                <a:latin typeface="Muli"/>
                <a:ea typeface="Muli"/>
                <a:cs typeface="Muli"/>
                <a:sym typeface="Muli"/>
              </a:rPr>
              <a:t>CEID launched the Japanese Encephalitis Virus Information Sharing Network (</a:t>
            </a:r>
            <a:r>
              <a:rPr lang="en" sz="1000" u="sng">
                <a:solidFill>
                  <a:schemeClr val="hlink"/>
                </a:solidFill>
                <a:latin typeface="Muli"/>
                <a:ea typeface="Muli"/>
                <a:cs typeface="Muli"/>
                <a:sym typeface="Muli"/>
                <a:hlinkClick r:id="rId6"/>
              </a:rPr>
              <a:t>JEVISN</a:t>
            </a:r>
            <a:r>
              <a:rPr lang="en" sz="1000">
                <a:latin typeface="Muli"/>
                <a:ea typeface="Muli"/>
                <a:cs typeface="Muli"/>
                <a:sym typeface="Muli"/>
              </a:rPr>
              <a:t>) website.</a:t>
            </a:r>
            <a:endParaRPr sz="1000">
              <a:latin typeface="Muli"/>
              <a:ea typeface="Muli"/>
              <a:cs typeface="Muli"/>
              <a:sym typeface="Muli"/>
            </a:endParaRPr>
          </a:p>
        </p:txBody>
      </p:sp>
      <p:sp>
        <p:nvSpPr>
          <p:cNvPr id="501" name="Google Shape;501;p54"/>
          <p:cNvSpPr/>
          <p:nvPr/>
        </p:nvSpPr>
        <p:spPr>
          <a:xfrm>
            <a:off x="-6150" y="-12"/>
            <a:ext cx="9156300" cy="585000"/>
          </a:xfrm>
          <a:prstGeom prst="rect">
            <a:avLst/>
          </a:prstGeom>
          <a:solidFill>
            <a:srgbClr val="14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2" name="Google Shape;502;p54"/>
          <p:cNvPicPr preferRelativeResize="0"/>
          <p:nvPr/>
        </p:nvPicPr>
        <p:blipFill rotWithShape="1">
          <a:blip r:embed="rId7">
            <a:alphaModFix/>
          </a:blip>
          <a:srcRect b="0" l="0" r="0" t="0"/>
          <a:stretch/>
        </p:blipFill>
        <p:spPr>
          <a:xfrm>
            <a:off x="0" y="-76200"/>
            <a:ext cx="3260648" cy="693500"/>
          </a:xfrm>
          <a:prstGeom prst="rect">
            <a:avLst/>
          </a:prstGeom>
          <a:noFill/>
          <a:ln>
            <a:noFill/>
          </a:ln>
        </p:spPr>
      </p:pic>
      <p:sp>
        <p:nvSpPr>
          <p:cNvPr id="503" name="Google Shape;503;p54"/>
          <p:cNvSpPr txBox="1"/>
          <p:nvPr/>
        </p:nvSpPr>
        <p:spPr>
          <a:xfrm>
            <a:off x="5498275" y="-21501"/>
            <a:ext cx="3607200" cy="585000"/>
          </a:xfrm>
          <a:prstGeom prst="rect">
            <a:avLst/>
          </a:prstGeom>
          <a:noFill/>
          <a:ln>
            <a:noFill/>
          </a:ln>
        </p:spPr>
        <p:txBody>
          <a:bodyPr anchorCtr="0" anchor="ctr"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lang="en" sz="1600">
                <a:solidFill>
                  <a:schemeClr val="lt1"/>
                </a:solidFill>
              </a:rPr>
              <a:t>Modeling spread scenarios</a:t>
            </a:r>
            <a:endParaRPr i="0" sz="1600" u="none" cap="none" strike="noStrike">
              <a:solidFill>
                <a:schemeClr val="lt1"/>
              </a:solidFill>
            </a:endParaRPr>
          </a:p>
        </p:txBody>
      </p:sp>
      <p:sp>
        <p:nvSpPr>
          <p:cNvPr id="504" name="Google Shape;504;p54"/>
          <p:cNvSpPr txBox="1"/>
          <p:nvPr/>
        </p:nvSpPr>
        <p:spPr>
          <a:xfrm>
            <a:off x="-10050" y="649950"/>
            <a:ext cx="914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lang="en" sz="2100">
                <a:solidFill>
                  <a:schemeClr val="dk1"/>
                </a:solidFill>
                <a:latin typeface="Muli"/>
                <a:ea typeface="Muli"/>
                <a:cs typeface="Muli"/>
                <a:sym typeface="Muli"/>
              </a:rPr>
              <a:t>Japanese encephalitis virus</a:t>
            </a:r>
            <a:endParaRPr i="0" sz="1200" u="none" cap="none" strike="noStrike">
              <a:solidFill>
                <a:schemeClr val="dk1"/>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5"/>
          <p:cNvSpPr txBox="1"/>
          <p:nvPr>
            <p:ph idx="4294967295" type="title"/>
          </p:nvPr>
        </p:nvSpPr>
        <p:spPr>
          <a:xfrm>
            <a:off x="159300" y="749825"/>
            <a:ext cx="4875300" cy="9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Two models for controlling SARS-CoV-2 with medical countermeasures</a:t>
            </a:r>
            <a:endParaRPr sz="1900" u="sng"/>
          </a:p>
        </p:txBody>
      </p:sp>
      <p:pic>
        <p:nvPicPr>
          <p:cNvPr id="510" name="Google Shape;510;p55"/>
          <p:cNvPicPr preferRelativeResize="0"/>
          <p:nvPr/>
        </p:nvPicPr>
        <p:blipFill>
          <a:blip r:embed="rId3">
            <a:alphaModFix/>
          </a:blip>
          <a:stretch>
            <a:fillRect/>
          </a:stretch>
        </p:blipFill>
        <p:spPr>
          <a:xfrm>
            <a:off x="5034550" y="2034150"/>
            <a:ext cx="3711525" cy="2183700"/>
          </a:xfrm>
          <a:prstGeom prst="rect">
            <a:avLst/>
          </a:prstGeom>
          <a:noFill/>
          <a:ln>
            <a:noFill/>
          </a:ln>
        </p:spPr>
      </p:pic>
      <p:pic>
        <p:nvPicPr>
          <p:cNvPr id="511" name="Google Shape;511;p55"/>
          <p:cNvPicPr preferRelativeResize="0"/>
          <p:nvPr/>
        </p:nvPicPr>
        <p:blipFill rotWithShape="1">
          <a:blip r:embed="rId4">
            <a:alphaModFix/>
          </a:blip>
          <a:srcRect b="50337" l="0" r="0" t="0"/>
          <a:stretch/>
        </p:blipFill>
        <p:spPr>
          <a:xfrm>
            <a:off x="221125" y="2184599"/>
            <a:ext cx="4466051" cy="1917550"/>
          </a:xfrm>
          <a:prstGeom prst="rect">
            <a:avLst/>
          </a:prstGeom>
          <a:noFill/>
          <a:ln>
            <a:noFill/>
          </a:ln>
        </p:spPr>
      </p:pic>
      <p:sp>
        <p:nvSpPr>
          <p:cNvPr id="512" name="Google Shape;512;p55"/>
          <p:cNvSpPr txBox="1"/>
          <p:nvPr/>
        </p:nvSpPr>
        <p:spPr>
          <a:xfrm>
            <a:off x="309225" y="4389400"/>
            <a:ext cx="703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888888"/>
                </a:solidFill>
              </a:rPr>
              <a:t>Drake, J.M. K. Dahlin, P. Rohani &amp; A. Handel. 2021. Five approaches to the suppression of SARS-CoV-2 without intensive social distancing. </a:t>
            </a:r>
            <a:r>
              <a:rPr i="1" lang="en" sz="1000">
                <a:solidFill>
                  <a:srgbClr val="888888"/>
                </a:solidFill>
              </a:rPr>
              <a:t>Proceedings of the Royal Society B</a:t>
            </a:r>
            <a:r>
              <a:rPr lang="en" sz="1000">
                <a:solidFill>
                  <a:srgbClr val="888888"/>
                </a:solidFill>
              </a:rPr>
              <a:t> 288:20203074.</a:t>
            </a:r>
            <a:endParaRPr sz="1000">
              <a:solidFill>
                <a:srgbClr val="888888"/>
              </a:solidFill>
            </a:endParaRPr>
          </a:p>
        </p:txBody>
      </p:sp>
      <p:sp>
        <p:nvSpPr>
          <p:cNvPr id="513" name="Google Shape;513;p55"/>
          <p:cNvSpPr txBox="1"/>
          <p:nvPr/>
        </p:nvSpPr>
        <p:spPr>
          <a:xfrm>
            <a:off x="5034550" y="1030200"/>
            <a:ext cx="3864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333132"/>
                </a:solidFill>
                <a:highlight>
                  <a:srgbClr val="FFFFFF"/>
                </a:highlight>
              </a:rPr>
              <a:t>Final outbreak size as a function of viral test validity duration (1/</a:t>
            </a:r>
            <a:r>
              <a:rPr b="1" i="1" lang="en" sz="900">
                <a:solidFill>
                  <a:srgbClr val="333132"/>
                </a:solidFill>
                <a:highlight>
                  <a:srgbClr val="FFFFFF"/>
                </a:highlight>
              </a:rPr>
              <a:t>ξ</a:t>
            </a:r>
            <a:r>
              <a:rPr b="1" lang="en" sz="900">
                <a:solidFill>
                  <a:srgbClr val="333132"/>
                </a:solidFill>
                <a:highlight>
                  <a:srgbClr val="FFFFFF"/>
                </a:highlight>
              </a:rPr>
              <a:t>) and test waiting time (1/</a:t>
            </a:r>
            <a:r>
              <a:rPr b="1" i="1" lang="en" sz="900">
                <a:solidFill>
                  <a:srgbClr val="333132"/>
                </a:solidFill>
                <a:highlight>
                  <a:srgbClr val="FFFFFF"/>
                </a:highlight>
              </a:rPr>
              <a:t>κ</a:t>
            </a:r>
            <a:r>
              <a:rPr b="1" lang="en" sz="900">
                <a:solidFill>
                  <a:srgbClr val="333132"/>
                </a:solidFill>
                <a:highlight>
                  <a:srgbClr val="FFFFFF"/>
                </a:highlight>
              </a:rPr>
              <a:t>) without generalized interventions. </a:t>
            </a:r>
            <a:br>
              <a:rPr b="1" lang="en" sz="900">
                <a:solidFill>
                  <a:srgbClr val="333132"/>
                </a:solidFill>
                <a:highlight>
                  <a:srgbClr val="FFFFFF"/>
                </a:highlight>
              </a:rPr>
            </a:br>
            <a:r>
              <a:rPr lang="en" sz="900">
                <a:solidFill>
                  <a:srgbClr val="333132"/>
                </a:solidFill>
                <a:highlight>
                  <a:srgbClr val="FFFFFF"/>
                </a:highlight>
              </a:rPr>
              <a:t>At the assumed value of presymptomatic transmission (</a:t>
            </a:r>
            <a:r>
              <a:rPr i="1" lang="en" sz="900">
                <a:solidFill>
                  <a:srgbClr val="333132"/>
                </a:solidFill>
                <a:highlight>
                  <a:srgbClr val="FFFFFF"/>
                </a:highlight>
              </a:rPr>
              <a:t>b</a:t>
            </a:r>
            <a:r>
              <a:rPr baseline="-25000" i="1" lang="en" sz="700">
                <a:solidFill>
                  <a:srgbClr val="333132"/>
                </a:solidFill>
                <a:highlight>
                  <a:srgbClr val="FFFFFF"/>
                </a:highlight>
              </a:rPr>
              <a:t>L</a:t>
            </a:r>
            <a:r>
              <a:rPr lang="en" sz="900">
                <a:solidFill>
                  <a:srgbClr val="333132"/>
                </a:solidFill>
                <a:highlight>
                  <a:srgbClr val="FFFFFF"/>
                </a:highlight>
              </a:rPr>
              <a:t> = 0.44), there is only a very small region (dark blue) within which certification can prevent a major epidemic. Outbreak size is given on a log</a:t>
            </a:r>
            <a:r>
              <a:rPr baseline="-25000" lang="en" sz="700">
                <a:solidFill>
                  <a:srgbClr val="333132"/>
                </a:solidFill>
                <a:highlight>
                  <a:srgbClr val="FFFFFF"/>
                </a:highlight>
              </a:rPr>
              <a:t>10</a:t>
            </a:r>
            <a:r>
              <a:rPr lang="en" sz="900">
                <a:solidFill>
                  <a:srgbClr val="333132"/>
                </a:solidFill>
                <a:highlight>
                  <a:srgbClr val="FFFFFF"/>
                </a:highlight>
              </a:rPr>
              <a:t> scale.</a:t>
            </a:r>
            <a:endParaRPr/>
          </a:p>
        </p:txBody>
      </p:sp>
      <p:sp>
        <p:nvSpPr>
          <p:cNvPr id="514" name="Google Shape;514;p55"/>
          <p:cNvSpPr txBox="1"/>
          <p:nvPr/>
        </p:nvSpPr>
        <p:spPr>
          <a:xfrm>
            <a:off x="268300" y="1574250"/>
            <a:ext cx="352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333132"/>
                </a:solidFill>
                <a:highlight>
                  <a:srgbClr val="FFFFFF"/>
                </a:highlight>
              </a:rPr>
              <a:t>Compartmental model for certifying infection status.</a:t>
            </a:r>
            <a:endParaRPr b="1"/>
          </a:p>
        </p:txBody>
      </p:sp>
      <p:sp>
        <p:nvSpPr>
          <p:cNvPr id="515" name="Google Shape;515;p55"/>
          <p:cNvSpPr/>
          <p:nvPr/>
        </p:nvSpPr>
        <p:spPr>
          <a:xfrm>
            <a:off x="-6150" y="-12"/>
            <a:ext cx="9156300" cy="585000"/>
          </a:xfrm>
          <a:prstGeom prst="rect">
            <a:avLst/>
          </a:prstGeom>
          <a:solidFill>
            <a:srgbClr val="1423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6" name="Google Shape;516;p55"/>
          <p:cNvPicPr preferRelativeResize="0"/>
          <p:nvPr/>
        </p:nvPicPr>
        <p:blipFill rotWithShape="1">
          <a:blip r:embed="rId5">
            <a:alphaModFix/>
          </a:blip>
          <a:srcRect b="0" l="0" r="0" t="0"/>
          <a:stretch/>
        </p:blipFill>
        <p:spPr>
          <a:xfrm>
            <a:off x="0" y="-76200"/>
            <a:ext cx="3260648" cy="693500"/>
          </a:xfrm>
          <a:prstGeom prst="rect">
            <a:avLst/>
          </a:prstGeom>
          <a:noFill/>
          <a:ln>
            <a:noFill/>
          </a:ln>
        </p:spPr>
      </p:pic>
      <p:sp>
        <p:nvSpPr>
          <p:cNvPr id="517" name="Google Shape;517;p55"/>
          <p:cNvSpPr txBox="1"/>
          <p:nvPr/>
        </p:nvSpPr>
        <p:spPr>
          <a:xfrm>
            <a:off x="5498275" y="-21501"/>
            <a:ext cx="3607200" cy="585000"/>
          </a:xfrm>
          <a:prstGeom prst="rect">
            <a:avLst/>
          </a:prstGeom>
          <a:noFill/>
          <a:ln>
            <a:noFill/>
          </a:ln>
        </p:spPr>
        <p:txBody>
          <a:bodyPr anchorCtr="0" anchor="ctr" bIns="91425" lIns="91425" spcFirstLastPara="1" rIns="91425" wrap="square" tIns="91425">
            <a:noAutofit/>
          </a:bodyPr>
          <a:lstStyle/>
          <a:p>
            <a:pPr indent="0" lvl="0" marL="0" marR="0" rtl="0" algn="r">
              <a:lnSpc>
                <a:spcPct val="120000"/>
              </a:lnSpc>
              <a:spcBef>
                <a:spcPts val="0"/>
              </a:spcBef>
              <a:spcAft>
                <a:spcPts val="0"/>
              </a:spcAft>
              <a:buClr>
                <a:schemeClr val="dk1"/>
              </a:buClr>
              <a:buSzPts val="1100"/>
              <a:buFont typeface="Arial"/>
              <a:buNone/>
            </a:pPr>
            <a:r>
              <a:rPr lang="en" sz="1600">
                <a:solidFill>
                  <a:schemeClr val="lt1"/>
                </a:solidFill>
              </a:rPr>
              <a:t>Conceptual </a:t>
            </a:r>
            <a:r>
              <a:rPr lang="en" sz="1600">
                <a:solidFill>
                  <a:schemeClr val="lt1"/>
                </a:solidFill>
              </a:rPr>
              <a:t>understanding</a:t>
            </a:r>
            <a:r>
              <a:rPr lang="en" sz="1600">
                <a:solidFill>
                  <a:schemeClr val="lt1"/>
                </a:solidFill>
              </a:rPr>
              <a:t> of alternative management strategies</a:t>
            </a:r>
            <a:endParaRPr i="0" sz="1600" u="none" cap="none" strike="noStrike">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5"/>
          <p:cNvSpPr txBox="1"/>
          <p:nvPr/>
        </p:nvSpPr>
        <p:spPr>
          <a:xfrm>
            <a:off x="159300" y="673625"/>
            <a:ext cx="86931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000000"/>
                </a:solidFill>
                <a:latin typeface="Lexend"/>
                <a:ea typeface="Lexend"/>
                <a:cs typeface="Lexend"/>
                <a:sym typeface="Lexend"/>
              </a:rPr>
              <a:t>The pragmatic maxim</a:t>
            </a:r>
            <a:endParaRPr b="1" sz="2400">
              <a:solidFill>
                <a:srgbClr val="000000"/>
              </a:solidFill>
              <a:latin typeface="Lexend"/>
              <a:ea typeface="Lexend"/>
              <a:cs typeface="Lexend"/>
              <a:sym typeface="Lexend"/>
            </a:endParaRPr>
          </a:p>
        </p:txBody>
      </p:sp>
      <p:sp>
        <p:nvSpPr>
          <p:cNvPr id="163" name="Google Shape;163;p35"/>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35"/>
          <p:cNvSpPr txBox="1"/>
          <p:nvPr/>
        </p:nvSpPr>
        <p:spPr>
          <a:xfrm>
            <a:off x="83100" y="16389"/>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FFFFFF"/>
                </a:solidFill>
                <a:latin typeface="Lexend Light"/>
                <a:ea typeface="Lexend Light"/>
                <a:cs typeface="Lexend Light"/>
                <a:sym typeface="Lexend Light"/>
              </a:rPr>
              <a:t>Why do we create models in science?</a:t>
            </a:r>
            <a:endParaRPr sz="2800">
              <a:solidFill>
                <a:srgbClr val="FFFFFF"/>
              </a:solidFill>
              <a:latin typeface="Lexend Light"/>
              <a:ea typeface="Lexend Light"/>
              <a:cs typeface="Lexend Light"/>
              <a:sym typeface="Lexend Light"/>
            </a:endParaRPr>
          </a:p>
        </p:txBody>
      </p:sp>
      <p:sp>
        <p:nvSpPr>
          <p:cNvPr id="165" name="Google Shape;165;p35"/>
          <p:cNvSpPr txBox="1"/>
          <p:nvPr/>
        </p:nvSpPr>
        <p:spPr>
          <a:xfrm>
            <a:off x="510550" y="1298100"/>
            <a:ext cx="5627400" cy="18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rgbClr val="0079B0"/>
                </a:solidFill>
                <a:latin typeface="Lexend Light"/>
                <a:ea typeface="Lexend Light"/>
                <a:cs typeface="Lexend Light"/>
                <a:sym typeface="Lexend Light"/>
              </a:rPr>
              <a:t>I</a:t>
            </a:r>
            <a:r>
              <a:rPr i="1" lang="en" sz="1700">
                <a:solidFill>
                  <a:srgbClr val="CC0000"/>
                </a:solidFill>
                <a:latin typeface="Lexend Light"/>
                <a:ea typeface="Lexend Light"/>
                <a:cs typeface="Lexend Light"/>
                <a:sym typeface="Lexend Light"/>
              </a:rPr>
              <a:t>t appears, then, that the rule for attaining the third grade of clearness of apprehension is as follows: Consider what effects, that might conceivably have practical bearings, we conceive the object of our conception to have. Then, our conception of these effects is the whole of our conception of the object.</a:t>
            </a:r>
            <a:endParaRPr i="1" sz="1700">
              <a:solidFill>
                <a:srgbClr val="CC0000"/>
              </a:solidFill>
              <a:latin typeface="Lexend Light"/>
              <a:ea typeface="Lexend Light"/>
              <a:cs typeface="Lexend Light"/>
              <a:sym typeface="Lexend Light"/>
            </a:endParaRPr>
          </a:p>
          <a:p>
            <a:pPr indent="0" lvl="0" marL="0" rtl="0" algn="l">
              <a:spcBef>
                <a:spcPts val="0"/>
              </a:spcBef>
              <a:spcAft>
                <a:spcPts val="0"/>
              </a:spcAft>
              <a:buNone/>
            </a:pPr>
            <a:r>
              <a:t/>
            </a:r>
            <a:endParaRPr sz="1700">
              <a:solidFill>
                <a:srgbClr val="CC0000"/>
              </a:solidFill>
              <a:latin typeface="Lexend Light"/>
              <a:ea typeface="Lexend Light"/>
              <a:cs typeface="Lexend Light"/>
              <a:sym typeface="Lexend Light"/>
            </a:endParaRPr>
          </a:p>
        </p:txBody>
      </p:sp>
      <p:pic>
        <p:nvPicPr>
          <p:cNvPr id="166" name="Google Shape;166;p35"/>
          <p:cNvPicPr preferRelativeResize="0"/>
          <p:nvPr/>
        </p:nvPicPr>
        <p:blipFill>
          <a:blip r:embed="rId3">
            <a:alphaModFix/>
          </a:blip>
          <a:stretch>
            <a:fillRect/>
          </a:stretch>
        </p:blipFill>
        <p:spPr>
          <a:xfrm flipH="1">
            <a:off x="6227250" y="1305300"/>
            <a:ext cx="2701250" cy="3277695"/>
          </a:xfrm>
          <a:prstGeom prst="rect">
            <a:avLst/>
          </a:prstGeom>
          <a:noFill/>
          <a:ln>
            <a:noFill/>
          </a:ln>
        </p:spPr>
      </p:pic>
      <p:sp>
        <p:nvSpPr>
          <p:cNvPr id="167" name="Google Shape;167;p35"/>
          <p:cNvSpPr txBox="1"/>
          <p:nvPr/>
        </p:nvSpPr>
        <p:spPr>
          <a:xfrm>
            <a:off x="159300" y="3797825"/>
            <a:ext cx="6001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C0000"/>
                </a:solidFill>
                <a:latin typeface="Lexend"/>
                <a:ea typeface="Lexend"/>
                <a:cs typeface="Lexend"/>
                <a:sym typeface="Lexend"/>
              </a:rPr>
              <a:t>Modeling is the process whereby we develop abstract, quantitative representation to </a:t>
            </a:r>
            <a:r>
              <a:rPr b="1" lang="en" sz="2000" u="sng">
                <a:solidFill>
                  <a:srgbClr val="CC0000"/>
                </a:solidFill>
                <a:latin typeface="Lexend"/>
                <a:ea typeface="Lexend"/>
                <a:cs typeface="Lexend"/>
                <a:sym typeface="Lexend"/>
              </a:rPr>
              <a:t>make our ideas clear</a:t>
            </a:r>
            <a:r>
              <a:rPr b="1" lang="en" sz="2000">
                <a:solidFill>
                  <a:srgbClr val="CC0000"/>
                </a:solidFill>
                <a:latin typeface="Lexend"/>
                <a:ea typeface="Lexend"/>
                <a:cs typeface="Lexend"/>
                <a:sym typeface="Lexend"/>
              </a:rPr>
              <a:t>.</a:t>
            </a:r>
            <a:endParaRPr b="1" sz="2000">
              <a:solidFill>
                <a:srgbClr val="CC0000"/>
              </a:solidFill>
              <a:latin typeface="Lexend"/>
              <a:ea typeface="Lexend"/>
              <a:cs typeface="Lexend"/>
              <a:sym typeface="Lexend"/>
            </a:endParaRPr>
          </a:p>
        </p:txBody>
      </p:sp>
      <p:sp>
        <p:nvSpPr>
          <p:cNvPr id="168" name="Google Shape;168;p35"/>
          <p:cNvSpPr txBox="1"/>
          <p:nvPr/>
        </p:nvSpPr>
        <p:spPr>
          <a:xfrm>
            <a:off x="867625" y="2965175"/>
            <a:ext cx="52002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CC0000"/>
                </a:solidFill>
                <a:latin typeface="Lexend Light"/>
                <a:ea typeface="Lexend Light"/>
                <a:cs typeface="Lexend Light"/>
                <a:sym typeface="Lexend Light"/>
              </a:rPr>
              <a:t>– Charles Sanders Peirce. 1878. How to make our ideas clear. </a:t>
            </a:r>
            <a:r>
              <a:rPr i="1" lang="en" sz="1700">
                <a:solidFill>
                  <a:srgbClr val="CC0000"/>
                </a:solidFill>
                <a:latin typeface="Lexend Light"/>
                <a:ea typeface="Lexend Light"/>
                <a:cs typeface="Lexend Light"/>
                <a:sym typeface="Lexend Light"/>
              </a:rPr>
              <a:t>Popular Science Monthly</a:t>
            </a:r>
            <a:r>
              <a:rPr lang="en" sz="1700">
                <a:solidFill>
                  <a:srgbClr val="CC0000"/>
                </a:solidFill>
                <a:latin typeface="Lexend Light"/>
                <a:ea typeface="Lexend Light"/>
                <a:cs typeface="Lexend Light"/>
                <a:sym typeface="Lexend Light"/>
              </a:rPr>
              <a:t> 12:286-302</a:t>
            </a:r>
            <a:endParaRPr sz="1700">
              <a:solidFill>
                <a:srgbClr val="CC0000"/>
              </a:solidFill>
              <a:latin typeface="Lexend Light"/>
              <a:ea typeface="Lexend Light"/>
              <a:cs typeface="Lexend Light"/>
              <a:sym typeface="Lexen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6"/>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36"/>
          <p:cNvSpPr txBox="1"/>
          <p:nvPr>
            <p:ph type="title"/>
          </p:nvPr>
        </p:nvSpPr>
        <p:spPr>
          <a:xfrm>
            <a:off x="83100" y="16389"/>
            <a:ext cx="8520600" cy="5727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Lexend Light"/>
                <a:ea typeface="Lexend Light"/>
                <a:cs typeface="Lexend Light"/>
                <a:sym typeface="Lexend Light"/>
              </a:rPr>
              <a:t>Where did modeling come from and where is it going?</a:t>
            </a:r>
            <a:endParaRPr>
              <a:solidFill>
                <a:schemeClr val="lt1"/>
              </a:solidFill>
              <a:latin typeface="Lexend Light"/>
              <a:ea typeface="Lexend Light"/>
              <a:cs typeface="Lexend Light"/>
              <a:sym typeface="Lexend Light"/>
            </a:endParaRPr>
          </a:p>
        </p:txBody>
      </p:sp>
      <p:pic>
        <p:nvPicPr>
          <p:cNvPr id="175" name="Google Shape;175;p36"/>
          <p:cNvPicPr preferRelativeResize="0"/>
          <p:nvPr/>
        </p:nvPicPr>
        <p:blipFill>
          <a:blip r:embed="rId3">
            <a:alphaModFix/>
          </a:blip>
          <a:stretch>
            <a:fillRect/>
          </a:stretch>
        </p:blipFill>
        <p:spPr>
          <a:xfrm>
            <a:off x="3544750" y="1326575"/>
            <a:ext cx="2511699" cy="2107701"/>
          </a:xfrm>
          <a:prstGeom prst="rect">
            <a:avLst/>
          </a:prstGeom>
          <a:noFill/>
          <a:ln cap="flat" cmpd="sng" w="19050">
            <a:solidFill>
              <a:srgbClr val="CC0000"/>
            </a:solidFill>
            <a:prstDash val="solid"/>
            <a:round/>
            <a:headEnd len="sm" w="sm" type="none"/>
            <a:tailEnd len="sm" w="sm" type="none"/>
          </a:ln>
        </p:spPr>
      </p:pic>
      <p:sp>
        <p:nvSpPr>
          <p:cNvPr id="176" name="Google Shape;176;p36"/>
          <p:cNvSpPr txBox="1"/>
          <p:nvPr/>
        </p:nvSpPr>
        <p:spPr>
          <a:xfrm>
            <a:off x="3560500" y="3604750"/>
            <a:ext cx="2504400" cy="137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Pervasive</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Scripted analysis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Reproducible workflows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Data repositories</a:t>
            </a:r>
            <a:endParaRPr>
              <a:solidFill>
                <a:schemeClr val="dk2"/>
              </a:solidFill>
            </a:endParaRPr>
          </a:p>
        </p:txBody>
      </p:sp>
      <p:pic>
        <p:nvPicPr>
          <p:cNvPr id="177" name="Google Shape;177;p36"/>
          <p:cNvPicPr preferRelativeResize="0"/>
          <p:nvPr/>
        </p:nvPicPr>
        <p:blipFill>
          <a:blip r:embed="rId4">
            <a:alphaModFix/>
          </a:blip>
          <a:stretch>
            <a:fillRect/>
          </a:stretch>
        </p:blipFill>
        <p:spPr>
          <a:xfrm>
            <a:off x="229375" y="1326575"/>
            <a:ext cx="2589876" cy="2107700"/>
          </a:xfrm>
          <a:prstGeom prst="rect">
            <a:avLst/>
          </a:prstGeom>
          <a:noFill/>
          <a:ln cap="flat" cmpd="sng" w="19050">
            <a:solidFill>
              <a:srgbClr val="CC0000"/>
            </a:solidFill>
            <a:prstDash val="solid"/>
            <a:round/>
            <a:headEnd len="sm" w="sm" type="none"/>
            <a:tailEnd len="sm" w="sm" type="none"/>
          </a:ln>
        </p:spPr>
      </p:pic>
      <p:sp>
        <p:nvSpPr>
          <p:cNvPr id="178" name="Google Shape;178;p36"/>
          <p:cNvSpPr txBox="1"/>
          <p:nvPr/>
        </p:nvSpPr>
        <p:spPr>
          <a:xfrm>
            <a:off x="436300" y="3604750"/>
            <a:ext cx="2504400" cy="137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Niche area</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Mostly focused on theory</a:t>
            </a:r>
            <a:endParaRPr>
              <a:solidFill>
                <a:schemeClr val="dk2"/>
              </a:solidFill>
            </a:endParaRPr>
          </a:p>
        </p:txBody>
      </p:sp>
      <p:sp>
        <p:nvSpPr>
          <p:cNvPr id="179" name="Google Shape;179;p36"/>
          <p:cNvSpPr txBox="1"/>
          <p:nvPr/>
        </p:nvSpPr>
        <p:spPr>
          <a:xfrm>
            <a:off x="575275" y="831300"/>
            <a:ext cx="20001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CC0000"/>
                </a:solidFill>
              </a:rPr>
              <a:t>Past</a:t>
            </a:r>
            <a:endParaRPr b="1" sz="1800">
              <a:solidFill>
                <a:srgbClr val="CC0000"/>
              </a:solidFill>
            </a:endParaRPr>
          </a:p>
        </p:txBody>
      </p:sp>
      <p:sp>
        <p:nvSpPr>
          <p:cNvPr id="180" name="Google Shape;180;p36"/>
          <p:cNvSpPr txBox="1"/>
          <p:nvPr/>
        </p:nvSpPr>
        <p:spPr>
          <a:xfrm>
            <a:off x="6837100" y="3604750"/>
            <a:ext cx="2504400" cy="137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Collaborative</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Modular, deployed systems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Theory and data assimilation</a:t>
            </a:r>
            <a:endParaRPr>
              <a:solidFill>
                <a:schemeClr val="dk2"/>
              </a:solidFill>
            </a:endParaRPr>
          </a:p>
        </p:txBody>
      </p:sp>
      <p:sp>
        <p:nvSpPr>
          <p:cNvPr id="181" name="Google Shape;181;p36"/>
          <p:cNvSpPr txBox="1"/>
          <p:nvPr/>
        </p:nvSpPr>
        <p:spPr>
          <a:xfrm>
            <a:off x="3851875" y="831300"/>
            <a:ext cx="20001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CC0000"/>
                </a:solidFill>
              </a:rPr>
              <a:t>Present</a:t>
            </a:r>
            <a:endParaRPr b="1" sz="1800">
              <a:solidFill>
                <a:srgbClr val="CC0000"/>
              </a:solidFill>
            </a:endParaRPr>
          </a:p>
        </p:txBody>
      </p:sp>
      <p:sp>
        <p:nvSpPr>
          <p:cNvPr id="182" name="Google Shape;182;p36"/>
          <p:cNvSpPr txBox="1"/>
          <p:nvPr/>
        </p:nvSpPr>
        <p:spPr>
          <a:xfrm>
            <a:off x="6823675" y="831300"/>
            <a:ext cx="20001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CC0000"/>
                </a:solidFill>
              </a:rPr>
              <a:t>Future</a:t>
            </a:r>
            <a:endParaRPr b="1" sz="1800">
              <a:solidFill>
                <a:srgbClr val="CC0000"/>
              </a:solidFill>
            </a:endParaRPr>
          </a:p>
        </p:txBody>
      </p:sp>
      <p:pic>
        <p:nvPicPr>
          <p:cNvPr id="183" name="Google Shape;183;p36"/>
          <p:cNvPicPr preferRelativeResize="0"/>
          <p:nvPr/>
        </p:nvPicPr>
        <p:blipFill>
          <a:blip r:embed="rId5">
            <a:alphaModFix/>
          </a:blip>
          <a:stretch>
            <a:fillRect/>
          </a:stretch>
        </p:blipFill>
        <p:spPr>
          <a:xfrm>
            <a:off x="6818449" y="1353600"/>
            <a:ext cx="2098749" cy="2098749"/>
          </a:xfrm>
          <a:prstGeom prst="rect">
            <a:avLst/>
          </a:prstGeom>
          <a:noFill/>
          <a:ln cap="flat" cmpd="sng" w="19050">
            <a:solidFill>
              <a:srgbClr val="CC0000"/>
            </a:solidFill>
            <a:prstDash val="solid"/>
            <a:round/>
            <a:headEnd len="sm" w="sm" type="none"/>
            <a:tailEnd len="sm" w="sm" type="none"/>
          </a:ln>
        </p:spPr>
      </p:pic>
      <p:sp>
        <p:nvSpPr>
          <p:cNvPr id="184" name="Google Shape;184;p36"/>
          <p:cNvSpPr/>
          <p:nvPr/>
        </p:nvSpPr>
        <p:spPr>
          <a:xfrm>
            <a:off x="2911700" y="2302075"/>
            <a:ext cx="530700" cy="193200"/>
          </a:xfrm>
          <a:prstGeom prst="righ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36"/>
          <p:cNvSpPr/>
          <p:nvPr/>
        </p:nvSpPr>
        <p:spPr>
          <a:xfrm>
            <a:off x="6188300" y="2302075"/>
            <a:ext cx="530700" cy="193200"/>
          </a:xfrm>
          <a:prstGeom prst="righ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7"/>
          <p:cNvPicPr preferRelativeResize="0"/>
          <p:nvPr/>
        </p:nvPicPr>
        <p:blipFill rotWithShape="1">
          <a:blip r:embed="rId3">
            <a:alphaModFix amt="15000"/>
          </a:blip>
          <a:srcRect b="5177" l="0" r="970" t="0"/>
          <a:stretch/>
        </p:blipFill>
        <p:spPr>
          <a:xfrm>
            <a:off x="0" y="597425"/>
            <a:ext cx="9143999" cy="4546076"/>
          </a:xfrm>
          <a:prstGeom prst="rect">
            <a:avLst/>
          </a:prstGeom>
          <a:noFill/>
          <a:ln>
            <a:noFill/>
          </a:ln>
        </p:spPr>
      </p:pic>
      <p:sp>
        <p:nvSpPr>
          <p:cNvPr id="191" name="Google Shape;191;p37"/>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37"/>
          <p:cNvSpPr txBox="1"/>
          <p:nvPr>
            <p:ph idx="4294967295" type="title"/>
          </p:nvPr>
        </p:nvSpPr>
        <p:spPr>
          <a:xfrm>
            <a:off x="83100" y="16389"/>
            <a:ext cx="8520600" cy="5727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Lexend Light"/>
                <a:ea typeface="Lexend Light"/>
                <a:cs typeface="Lexend Light"/>
                <a:sym typeface="Lexend Light"/>
              </a:rPr>
              <a:t>What are scientific models?</a:t>
            </a:r>
            <a:endParaRPr>
              <a:solidFill>
                <a:schemeClr val="lt1"/>
              </a:solidFill>
              <a:latin typeface="Lexend Light"/>
              <a:ea typeface="Lexend Light"/>
              <a:cs typeface="Lexend Light"/>
              <a:sym typeface="Lexend Light"/>
            </a:endParaRPr>
          </a:p>
        </p:txBody>
      </p:sp>
      <p:sp>
        <p:nvSpPr>
          <p:cNvPr id="193" name="Google Shape;193;p37"/>
          <p:cNvSpPr txBox="1"/>
          <p:nvPr>
            <p:ph idx="4294967295" type="title"/>
          </p:nvPr>
        </p:nvSpPr>
        <p:spPr>
          <a:xfrm>
            <a:off x="159300" y="597425"/>
            <a:ext cx="8693100" cy="3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Lexend Light"/>
                <a:ea typeface="Lexend Light"/>
                <a:cs typeface="Lexend Light"/>
                <a:sym typeface="Lexend Light"/>
              </a:rPr>
              <a:t>First Law of Information: </a:t>
            </a:r>
            <a:br>
              <a:rPr b="1" lang="en" sz="2300">
                <a:latin typeface="Lexend"/>
                <a:ea typeface="Lexend"/>
                <a:cs typeface="Lexend"/>
                <a:sym typeface="Lexend"/>
              </a:rPr>
            </a:br>
            <a:r>
              <a:rPr b="1" lang="en" sz="2300">
                <a:latin typeface="Lexend"/>
                <a:ea typeface="Lexend"/>
                <a:cs typeface="Lexend"/>
                <a:sym typeface="Lexend"/>
              </a:rPr>
              <a:t>There is no information without data. </a:t>
            </a:r>
            <a:endParaRPr b="1" sz="2300">
              <a:latin typeface="Lexend"/>
              <a:ea typeface="Lexend"/>
              <a:cs typeface="Lexend"/>
              <a:sym typeface="Lexend"/>
            </a:endParaRPr>
          </a:p>
          <a:p>
            <a:pPr indent="0" lvl="0" marL="0" rtl="0" algn="l">
              <a:spcBef>
                <a:spcPts val="0"/>
              </a:spcBef>
              <a:spcAft>
                <a:spcPts val="0"/>
              </a:spcAft>
              <a:buNone/>
            </a:pPr>
            <a:r>
              <a:t/>
            </a:r>
            <a:endParaRPr b="1" sz="2300">
              <a:latin typeface="Lexend"/>
              <a:ea typeface="Lexend"/>
              <a:cs typeface="Lexend"/>
              <a:sym typeface="Lexend"/>
            </a:endParaRPr>
          </a:p>
          <a:p>
            <a:pPr indent="0" lvl="0" marL="0" rtl="0" algn="ctr">
              <a:spcBef>
                <a:spcPts val="0"/>
              </a:spcBef>
              <a:spcAft>
                <a:spcPts val="0"/>
              </a:spcAft>
              <a:buNone/>
            </a:pPr>
            <a:r>
              <a:rPr b="1" i="1" lang="en" sz="2300">
                <a:solidFill>
                  <a:srgbClr val="CC0000"/>
                </a:solidFill>
                <a:latin typeface="Lexend"/>
                <a:ea typeface="Lexend"/>
                <a:cs typeface="Lexend"/>
                <a:sym typeface="Lexend"/>
              </a:rPr>
              <a:t>i.e., </a:t>
            </a:r>
            <a:r>
              <a:rPr b="1" lang="en" sz="2300">
                <a:solidFill>
                  <a:srgbClr val="CC0000"/>
                </a:solidFill>
                <a:latin typeface="Lexend"/>
                <a:ea typeface="Lexend"/>
                <a:cs typeface="Lexend"/>
                <a:sym typeface="Lexend"/>
              </a:rPr>
              <a:t>You can't get something from nothing </a:t>
            </a:r>
            <a:endParaRPr b="1" sz="2300">
              <a:solidFill>
                <a:srgbClr val="CC0000"/>
              </a:solidFill>
              <a:latin typeface="Lexend"/>
              <a:ea typeface="Lexend"/>
              <a:cs typeface="Lexend"/>
              <a:sym typeface="Lexend"/>
            </a:endParaRPr>
          </a:p>
          <a:p>
            <a:pPr indent="0" lvl="0" marL="0" rtl="0" algn="l">
              <a:spcBef>
                <a:spcPts val="0"/>
              </a:spcBef>
              <a:spcAft>
                <a:spcPts val="0"/>
              </a:spcAft>
              <a:buNone/>
            </a:pPr>
            <a:r>
              <a:t/>
            </a:r>
            <a:endParaRPr b="1" sz="2300">
              <a:latin typeface="Lexend"/>
              <a:ea typeface="Lexend"/>
              <a:cs typeface="Lexend"/>
              <a:sym typeface="Lexend"/>
            </a:endParaRPr>
          </a:p>
          <a:p>
            <a:pPr indent="0" lvl="0" marL="0" rtl="0" algn="l">
              <a:spcBef>
                <a:spcPts val="0"/>
              </a:spcBef>
              <a:spcAft>
                <a:spcPts val="0"/>
              </a:spcAft>
              <a:buNone/>
            </a:pPr>
            <a:r>
              <a:rPr b="1" lang="en" sz="2300">
                <a:latin typeface="Lexend"/>
                <a:ea typeface="Lexend"/>
                <a:cs typeface="Lexend"/>
                <a:sym typeface="Lexend"/>
              </a:rPr>
              <a:t>Models are not oracles.</a:t>
            </a:r>
            <a:endParaRPr b="1" sz="2300">
              <a:latin typeface="Lexend"/>
              <a:ea typeface="Lexend"/>
              <a:cs typeface="Lexend"/>
              <a:sym typeface="Lexend"/>
            </a:endParaRPr>
          </a:p>
          <a:p>
            <a:pPr indent="0" lvl="0" marL="0" rtl="0" algn="l">
              <a:spcBef>
                <a:spcPts val="0"/>
              </a:spcBef>
              <a:spcAft>
                <a:spcPts val="0"/>
              </a:spcAft>
              <a:buNone/>
            </a:pPr>
            <a:r>
              <a:t/>
            </a:r>
            <a:endParaRPr b="1" sz="2300">
              <a:latin typeface="Lexend"/>
              <a:ea typeface="Lexend"/>
              <a:cs typeface="Lexend"/>
              <a:sym typeface="Lexend"/>
            </a:endParaRPr>
          </a:p>
          <a:p>
            <a:pPr indent="-374650" lvl="0" marL="457200" rtl="0" algn="l">
              <a:spcBef>
                <a:spcPts val="0"/>
              </a:spcBef>
              <a:spcAft>
                <a:spcPts val="0"/>
              </a:spcAft>
              <a:buSzPts val="2300"/>
              <a:buFont typeface="Lexend Light"/>
              <a:buChar char="●"/>
            </a:pPr>
            <a:r>
              <a:rPr lang="en" sz="2300">
                <a:latin typeface="Lexend Light"/>
                <a:ea typeface="Lexend Light"/>
                <a:cs typeface="Lexend Light"/>
                <a:sym typeface="Lexend Light"/>
              </a:rPr>
              <a:t>Models cannot make up for ignorance. </a:t>
            </a:r>
            <a:endParaRPr sz="2300">
              <a:latin typeface="Lexend Light"/>
              <a:ea typeface="Lexend Light"/>
              <a:cs typeface="Lexend Light"/>
              <a:sym typeface="Lexend Light"/>
            </a:endParaRPr>
          </a:p>
          <a:p>
            <a:pPr indent="0" lvl="0" marL="0" rtl="0" algn="l">
              <a:spcBef>
                <a:spcPts val="0"/>
              </a:spcBef>
              <a:spcAft>
                <a:spcPts val="0"/>
              </a:spcAft>
              <a:buNone/>
            </a:pPr>
            <a:r>
              <a:t/>
            </a:r>
            <a:endParaRPr sz="2300">
              <a:latin typeface="Lexend Light"/>
              <a:ea typeface="Lexend Light"/>
              <a:cs typeface="Lexend Light"/>
              <a:sym typeface="Lexend Light"/>
            </a:endParaRPr>
          </a:p>
          <a:p>
            <a:pPr indent="-374650" lvl="0" marL="457200" rtl="0" algn="l">
              <a:spcBef>
                <a:spcPts val="0"/>
              </a:spcBef>
              <a:spcAft>
                <a:spcPts val="0"/>
              </a:spcAft>
              <a:buSzPts val="2300"/>
              <a:buFont typeface="Lexend Light"/>
              <a:buChar char="●"/>
            </a:pPr>
            <a:r>
              <a:rPr lang="en" sz="2300">
                <a:latin typeface="Lexend Light"/>
                <a:ea typeface="Lexend Light"/>
                <a:cs typeface="Lexend Light"/>
                <a:sym typeface="Lexend Light"/>
              </a:rPr>
              <a:t>Modeling is not a magical bridge </a:t>
            </a:r>
            <a:br>
              <a:rPr lang="en" sz="2300">
                <a:latin typeface="Lexend Light"/>
                <a:ea typeface="Lexend Light"/>
                <a:cs typeface="Lexend Light"/>
                <a:sym typeface="Lexend Light"/>
              </a:rPr>
            </a:br>
            <a:r>
              <a:rPr lang="en" sz="2300">
                <a:latin typeface="Lexend Light"/>
                <a:ea typeface="Lexend Light"/>
                <a:cs typeface="Lexend Light"/>
                <a:sym typeface="Lexend Light"/>
              </a:rPr>
              <a:t>to cross an information gap. </a:t>
            </a:r>
            <a:endParaRPr sz="2300">
              <a:latin typeface="Lexend Light"/>
              <a:ea typeface="Lexend Light"/>
              <a:cs typeface="Lexend Light"/>
              <a:sym typeface="Lexend Light"/>
            </a:endParaRPr>
          </a:p>
        </p:txBody>
      </p:sp>
      <p:pic>
        <p:nvPicPr>
          <p:cNvPr id="194" name="Google Shape;194;p37"/>
          <p:cNvPicPr preferRelativeResize="0"/>
          <p:nvPr/>
        </p:nvPicPr>
        <p:blipFill>
          <a:blip r:embed="rId4">
            <a:alphaModFix amt="36000"/>
          </a:blip>
          <a:stretch>
            <a:fillRect/>
          </a:stretch>
        </p:blipFill>
        <p:spPr>
          <a:xfrm>
            <a:off x="6238700" y="2322700"/>
            <a:ext cx="2613700" cy="271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198" name="Shape 198"/>
        <p:cNvGrpSpPr/>
        <p:nvPr/>
      </p:nvGrpSpPr>
      <p:grpSpPr>
        <a:xfrm>
          <a:off x="0" y="0"/>
          <a:ext cx="0" cy="0"/>
          <a:chOff x="0" y="0"/>
          <a:chExt cx="0" cy="0"/>
        </a:xfrm>
      </p:grpSpPr>
      <p:sp>
        <p:nvSpPr>
          <p:cNvPr id="199" name="Google Shape;199;p38"/>
          <p:cNvSpPr/>
          <p:nvPr/>
        </p:nvSpPr>
        <p:spPr>
          <a:xfrm>
            <a:off x="3775" y="-750"/>
            <a:ext cx="9140100" cy="51444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38"/>
          <p:cNvSpPr txBox="1"/>
          <p:nvPr/>
        </p:nvSpPr>
        <p:spPr>
          <a:xfrm>
            <a:off x="1540650" y="965775"/>
            <a:ext cx="6143700" cy="15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lt1"/>
                </a:solidFill>
              </a:rPr>
              <a:t>Models are </a:t>
            </a:r>
            <a:r>
              <a:rPr lang="en" sz="2300" u="sng">
                <a:solidFill>
                  <a:schemeClr val="lt1"/>
                </a:solidFill>
              </a:rPr>
              <a:t>representations</a:t>
            </a:r>
            <a:r>
              <a:rPr lang="en" sz="2300">
                <a:solidFill>
                  <a:schemeClr val="lt1"/>
                </a:solidFill>
              </a:rPr>
              <a:t> of our </a:t>
            </a:r>
            <a:r>
              <a:rPr lang="en" sz="2300" u="sng">
                <a:solidFill>
                  <a:schemeClr val="lt1"/>
                </a:solidFill>
              </a:rPr>
              <a:t>ideas</a:t>
            </a:r>
            <a:endParaRPr sz="2300" u="sng">
              <a:solidFill>
                <a:schemeClr val="lt1"/>
              </a:solidFill>
            </a:endParaRPr>
          </a:p>
        </p:txBody>
      </p:sp>
      <p:pic>
        <p:nvPicPr>
          <p:cNvPr id="201" name="Google Shape;201;p38"/>
          <p:cNvPicPr preferRelativeResize="0"/>
          <p:nvPr/>
        </p:nvPicPr>
        <p:blipFill>
          <a:blip r:embed="rId3">
            <a:alphaModFix amt="75000"/>
          </a:blip>
          <a:stretch>
            <a:fillRect/>
          </a:stretch>
        </p:blipFill>
        <p:spPr>
          <a:xfrm>
            <a:off x="666825" y="2613950"/>
            <a:ext cx="2834274" cy="1996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9"/>
          <p:cNvPicPr preferRelativeResize="0"/>
          <p:nvPr/>
        </p:nvPicPr>
        <p:blipFill rotWithShape="1">
          <a:blip r:embed="rId3">
            <a:alphaModFix/>
          </a:blip>
          <a:srcRect b="2912" l="3781" r="90289" t="0"/>
          <a:stretch/>
        </p:blipFill>
        <p:spPr>
          <a:xfrm>
            <a:off x="2633711" y="2272243"/>
            <a:ext cx="171074" cy="2152851"/>
          </a:xfrm>
          <a:prstGeom prst="rect">
            <a:avLst/>
          </a:prstGeom>
          <a:noFill/>
          <a:ln>
            <a:noFill/>
          </a:ln>
        </p:spPr>
      </p:pic>
      <p:grpSp>
        <p:nvGrpSpPr>
          <p:cNvPr id="207" name="Google Shape;207;p39"/>
          <p:cNvGrpSpPr/>
          <p:nvPr/>
        </p:nvGrpSpPr>
        <p:grpSpPr>
          <a:xfrm>
            <a:off x="2537441" y="2271739"/>
            <a:ext cx="2359980" cy="2162450"/>
            <a:chOff x="1169456" y="2691467"/>
            <a:chExt cx="2359980" cy="2162450"/>
          </a:xfrm>
        </p:grpSpPr>
        <p:pic>
          <p:nvPicPr>
            <p:cNvPr id="208" name="Google Shape;208;p39"/>
            <p:cNvPicPr preferRelativeResize="0"/>
            <p:nvPr/>
          </p:nvPicPr>
          <p:blipFill rotWithShape="1">
            <a:blip r:embed="rId3">
              <a:alphaModFix/>
            </a:blip>
            <a:srcRect b="2912" l="27797" r="0" t="0"/>
            <a:stretch/>
          </p:blipFill>
          <p:spPr>
            <a:xfrm>
              <a:off x="1436399" y="2691467"/>
              <a:ext cx="2083127" cy="2152851"/>
            </a:xfrm>
            <a:prstGeom prst="rect">
              <a:avLst/>
            </a:prstGeom>
            <a:noFill/>
            <a:ln>
              <a:noFill/>
            </a:ln>
          </p:spPr>
        </p:pic>
        <p:sp>
          <p:nvSpPr>
            <p:cNvPr id="209" name="Google Shape;209;p39"/>
            <p:cNvSpPr txBox="1"/>
            <p:nvPr/>
          </p:nvSpPr>
          <p:spPr>
            <a:xfrm>
              <a:off x="1169456" y="3251375"/>
              <a:ext cx="1120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800">
                  <a:solidFill>
                    <a:schemeClr val="dk2"/>
                  </a:solidFill>
                </a:rPr>
                <a:t>case reports</a:t>
              </a:r>
              <a:endParaRPr b="1" sz="800">
                <a:solidFill>
                  <a:schemeClr val="dk2"/>
                </a:solidFill>
              </a:endParaRPr>
            </a:p>
          </p:txBody>
        </p:sp>
        <p:sp>
          <p:nvSpPr>
            <p:cNvPr id="210" name="Google Shape;210;p39"/>
            <p:cNvSpPr/>
            <p:nvPr/>
          </p:nvSpPr>
          <p:spPr>
            <a:xfrm>
              <a:off x="1202637" y="2840617"/>
              <a:ext cx="2326800" cy="2013300"/>
            </a:xfrm>
            <a:prstGeom prst="rect">
              <a:avLst/>
            </a:prstGeom>
            <a:noFill/>
            <a:ln cap="flat" cmpd="sng" w="19050">
              <a:solidFill>
                <a:srgbClr val="0062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1" name="Google Shape;211;p39"/>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39"/>
          <p:cNvSpPr txBox="1"/>
          <p:nvPr>
            <p:ph idx="4294967295" type="title"/>
          </p:nvPr>
        </p:nvSpPr>
        <p:spPr>
          <a:xfrm>
            <a:off x="83100" y="16389"/>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latin typeface="Lexend Light"/>
                <a:ea typeface="Lexend Light"/>
                <a:cs typeface="Lexend Light"/>
                <a:sym typeface="Lexend Light"/>
              </a:rPr>
              <a:t>What are scientific models?</a:t>
            </a:r>
            <a:endParaRPr>
              <a:solidFill>
                <a:schemeClr val="lt1"/>
              </a:solidFill>
              <a:latin typeface="Lexend Light"/>
              <a:ea typeface="Lexend Light"/>
              <a:cs typeface="Lexend Light"/>
              <a:sym typeface="Lexend Light"/>
            </a:endParaRPr>
          </a:p>
          <a:p>
            <a:pPr indent="0" lvl="0" marL="0" rtl="0" algn="l">
              <a:spcBef>
                <a:spcPts val="0"/>
              </a:spcBef>
              <a:spcAft>
                <a:spcPts val="0"/>
              </a:spcAft>
              <a:buNone/>
            </a:pPr>
            <a:r>
              <a:t/>
            </a:r>
            <a:endParaRPr>
              <a:solidFill>
                <a:schemeClr val="lt1"/>
              </a:solidFill>
              <a:latin typeface="Lexend Light"/>
              <a:ea typeface="Lexend Light"/>
              <a:cs typeface="Lexend Light"/>
              <a:sym typeface="Lexend Light"/>
            </a:endParaRPr>
          </a:p>
        </p:txBody>
      </p:sp>
      <p:sp>
        <p:nvSpPr>
          <p:cNvPr id="213" name="Google Shape;213;p39"/>
          <p:cNvSpPr txBox="1"/>
          <p:nvPr>
            <p:ph idx="4294967295" type="title"/>
          </p:nvPr>
        </p:nvSpPr>
        <p:spPr>
          <a:xfrm>
            <a:off x="159300" y="597425"/>
            <a:ext cx="869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Lexend"/>
                <a:ea typeface="Lexend"/>
                <a:cs typeface="Lexend"/>
                <a:sym typeface="Lexend"/>
              </a:rPr>
              <a:t>What are models if not oracles?</a:t>
            </a:r>
            <a:endParaRPr b="1" sz="2300">
              <a:latin typeface="Lexend"/>
              <a:ea typeface="Lexend"/>
              <a:cs typeface="Lexend"/>
              <a:sym typeface="Lexend"/>
            </a:endParaRPr>
          </a:p>
        </p:txBody>
      </p:sp>
      <p:sp>
        <p:nvSpPr>
          <p:cNvPr id="214" name="Google Shape;214;p39"/>
          <p:cNvSpPr txBox="1"/>
          <p:nvPr>
            <p:ph idx="4294967295" type="title"/>
          </p:nvPr>
        </p:nvSpPr>
        <p:spPr>
          <a:xfrm>
            <a:off x="159300" y="1119600"/>
            <a:ext cx="8792400" cy="57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exend Light"/>
              <a:buChar char="●"/>
            </a:pPr>
            <a:r>
              <a:rPr b="1" lang="en" sz="1600">
                <a:latin typeface="Lexend"/>
                <a:ea typeface="Lexend"/>
                <a:cs typeface="Lexend"/>
                <a:sym typeface="Lexend"/>
              </a:rPr>
              <a:t>Instruments</a:t>
            </a:r>
            <a:r>
              <a:rPr lang="en" sz="1600">
                <a:latin typeface="Lexend Light"/>
                <a:ea typeface="Lexend Light"/>
                <a:cs typeface="Lexend Light"/>
                <a:sym typeface="Lexend Light"/>
              </a:rPr>
              <a:t> </a:t>
            </a:r>
            <a:br>
              <a:rPr lang="en" sz="1600">
                <a:latin typeface="Lexend Light"/>
                <a:ea typeface="Lexend Light"/>
                <a:cs typeface="Lexend Light"/>
                <a:sym typeface="Lexend Light"/>
              </a:rPr>
            </a:br>
            <a:r>
              <a:rPr i="1" lang="en" sz="1600">
                <a:solidFill>
                  <a:srgbClr val="CC0000"/>
                </a:solidFill>
                <a:latin typeface="Lexend Light"/>
                <a:ea typeface="Lexend Light"/>
                <a:cs typeface="Lexend Light"/>
                <a:sym typeface="Lexend Light"/>
              </a:rPr>
              <a:t>Discovering underlying data generating mechanisms</a:t>
            </a:r>
            <a:r>
              <a:rPr lang="en" sz="1600">
                <a:solidFill>
                  <a:srgbClr val="CC0000"/>
                </a:solidFill>
                <a:latin typeface="Lexend Light"/>
                <a:ea typeface="Lexend Light"/>
                <a:cs typeface="Lexend Light"/>
                <a:sym typeface="Lexend Light"/>
              </a:rPr>
              <a:t> →</a:t>
            </a:r>
            <a:r>
              <a:rPr i="1" lang="en" sz="1600">
                <a:solidFill>
                  <a:srgbClr val="CC0000"/>
                </a:solidFill>
                <a:latin typeface="Lexend Light"/>
                <a:ea typeface="Lexend Light"/>
                <a:cs typeface="Lexend Light"/>
                <a:sym typeface="Lexend Light"/>
              </a:rPr>
              <a:t> </a:t>
            </a:r>
            <a:r>
              <a:rPr b="1" i="1" lang="en" sz="1600">
                <a:solidFill>
                  <a:srgbClr val="CC0000"/>
                </a:solidFill>
                <a:latin typeface="Lexend"/>
                <a:ea typeface="Lexend"/>
                <a:cs typeface="Lexend"/>
                <a:sym typeface="Lexend"/>
              </a:rPr>
              <a:t>abstract understanding</a:t>
            </a:r>
            <a:endParaRPr b="1" i="1" sz="1600">
              <a:solidFill>
                <a:srgbClr val="CC0000"/>
              </a:solidFill>
              <a:latin typeface="Lexend"/>
              <a:ea typeface="Lexend"/>
              <a:cs typeface="Lexend"/>
              <a:sym typeface="Lexend"/>
            </a:endParaRPr>
          </a:p>
        </p:txBody>
      </p:sp>
      <p:grpSp>
        <p:nvGrpSpPr>
          <p:cNvPr id="215" name="Google Shape;215;p39"/>
          <p:cNvGrpSpPr/>
          <p:nvPr/>
        </p:nvGrpSpPr>
        <p:grpSpPr>
          <a:xfrm>
            <a:off x="5514245" y="2379164"/>
            <a:ext cx="3322531" cy="2437915"/>
            <a:chOff x="4466750" y="2073300"/>
            <a:chExt cx="3830448" cy="2810601"/>
          </a:xfrm>
        </p:grpSpPr>
        <p:pic>
          <p:nvPicPr>
            <p:cNvPr id="216" name="Google Shape;216;p39"/>
            <p:cNvPicPr preferRelativeResize="0"/>
            <p:nvPr/>
          </p:nvPicPr>
          <p:blipFill rotWithShape="1">
            <a:blip r:embed="rId4">
              <a:alphaModFix/>
            </a:blip>
            <a:srcRect b="3670" l="1293" r="0" t="0"/>
            <a:stretch/>
          </p:blipFill>
          <p:spPr>
            <a:xfrm>
              <a:off x="4549600" y="2073300"/>
              <a:ext cx="3747598" cy="2810601"/>
            </a:xfrm>
            <a:prstGeom prst="rect">
              <a:avLst/>
            </a:prstGeom>
            <a:noFill/>
            <a:ln>
              <a:noFill/>
            </a:ln>
          </p:spPr>
        </p:pic>
        <p:sp>
          <p:nvSpPr>
            <p:cNvPr id="217" name="Google Shape;217;p39"/>
            <p:cNvSpPr/>
            <p:nvPr/>
          </p:nvSpPr>
          <p:spPr>
            <a:xfrm>
              <a:off x="4572000" y="2150050"/>
              <a:ext cx="146400" cy="151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39"/>
            <p:cNvSpPr/>
            <p:nvPr/>
          </p:nvSpPr>
          <p:spPr>
            <a:xfrm flipH="1" rot="10800000">
              <a:off x="4466750" y="3662900"/>
              <a:ext cx="146400" cy="66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39"/>
            <p:cNvSpPr/>
            <p:nvPr/>
          </p:nvSpPr>
          <p:spPr>
            <a:xfrm>
              <a:off x="4572000" y="4331300"/>
              <a:ext cx="146400" cy="46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39"/>
            <p:cNvSpPr txBox="1"/>
            <p:nvPr/>
          </p:nvSpPr>
          <p:spPr>
            <a:xfrm>
              <a:off x="5756640" y="2674586"/>
              <a:ext cx="1005000" cy="3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rPr>
                <a:t>case reports</a:t>
              </a:r>
              <a:endParaRPr b="1" sz="800">
                <a:solidFill>
                  <a:schemeClr val="dk2"/>
                </a:solidFill>
              </a:endParaRPr>
            </a:p>
          </p:txBody>
        </p:sp>
        <p:sp>
          <p:nvSpPr>
            <p:cNvPr id="221" name="Google Shape;221;p39"/>
            <p:cNvSpPr txBox="1"/>
            <p:nvPr/>
          </p:nvSpPr>
          <p:spPr>
            <a:xfrm>
              <a:off x="5888807" y="2167589"/>
              <a:ext cx="740700" cy="3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rPr>
                <a:t>nowcast</a:t>
              </a:r>
              <a:endParaRPr b="1" sz="800">
                <a:solidFill>
                  <a:schemeClr val="dk2"/>
                </a:solidFill>
              </a:endParaRPr>
            </a:p>
          </p:txBody>
        </p:sp>
        <p:sp>
          <p:nvSpPr>
            <p:cNvPr id="222" name="Google Shape;222;p39"/>
            <p:cNvSpPr txBox="1"/>
            <p:nvPr/>
          </p:nvSpPr>
          <p:spPr>
            <a:xfrm>
              <a:off x="5621639" y="3178584"/>
              <a:ext cx="1275000" cy="3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rPr>
                <a:t>death reports</a:t>
              </a:r>
              <a:endParaRPr b="1" sz="800">
                <a:solidFill>
                  <a:schemeClr val="dk2"/>
                </a:solidFill>
              </a:endParaRPr>
            </a:p>
          </p:txBody>
        </p:sp>
        <p:sp>
          <p:nvSpPr>
            <p:cNvPr id="223" name="Google Shape;223;p39"/>
            <p:cNvSpPr txBox="1"/>
            <p:nvPr/>
          </p:nvSpPr>
          <p:spPr>
            <a:xfrm>
              <a:off x="4877294" y="3801025"/>
              <a:ext cx="1005000" cy="3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rPr>
                <a:t>ascertainment</a:t>
              </a:r>
              <a:endParaRPr b="1" sz="800">
                <a:solidFill>
                  <a:schemeClr val="dk2"/>
                </a:solidFill>
              </a:endParaRPr>
            </a:p>
          </p:txBody>
        </p:sp>
        <p:sp>
          <p:nvSpPr>
            <p:cNvPr id="224" name="Google Shape;224;p39"/>
            <p:cNvSpPr txBox="1"/>
            <p:nvPr/>
          </p:nvSpPr>
          <p:spPr>
            <a:xfrm>
              <a:off x="5567639" y="4238406"/>
              <a:ext cx="1383000" cy="3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rPr>
                <a:t>reproductive number</a:t>
              </a:r>
              <a:endParaRPr b="1" sz="800">
                <a:solidFill>
                  <a:schemeClr val="dk2"/>
                </a:solidFill>
              </a:endParaRPr>
            </a:p>
          </p:txBody>
        </p:sp>
      </p:grpSp>
      <p:cxnSp>
        <p:nvCxnSpPr>
          <p:cNvPr id="225" name="Google Shape;225;p39"/>
          <p:cNvCxnSpPr/>
          <p:nvPr/>
        </p:nvCxnSpPr>
        <p:spPr>
          <a:xfrm flipH="1" rot="10800000">
            <a:off x="3797841" y="2438950"/>
            <a:ext cx="1759500" cy="1286400"/>
          </a:xfrm>
          <a:prstGeom prst="straightConnector1">
            <a:avLst/>
          </a:prstGeom>
          <a:noFill/>
          <a:ln cap="flat" cmpd="sng" w="19050">
            <a:solidFill>
              <a:srgbClr val="980000"/>
            </a:solidFill>
            <a:prstDash val="dash"/>
            <a:round/>
            <a:headEnd len="med" w="med" type="none"/>
            <a:tailEnd len="med" w="med" type="none"/>
          </a:ln>
        </p:spPr>
      </p:cxnSp>
      <p:cxnSp>
        <p:nvCxnSpPr>
          <p:cNvPr id="226" name="Google Shape;226;p39"/>
          <p:cNvCxnSpPr/>
          <p:nvPr/>
        </p:nvCxnSpPr>
        <p:spPr>
          <a:xfrm>
            <a:off x="3795800" y="3723300"/>
            <a:ext cx="1757400" cy="1165800"/>
          </a:xfrm>
          <a:prstGeom prst="straightConnector1">
            <a:avLst/>
          </a:prstGeom>
          <a:noFill/>
          <a:ln cap="flat" cmpd="sng" w="19050">
            <a:solidFill>
              <a:srgbClr val="980000"/>
            </a:solidFill>
            <a:prstDash val="dash"/>
            <a:round/>
            <a:headEnd len="med" w="med" type="none"/>
            <a:tailEnd len="med" w="med" type="none"/>
          </a:ln>
        </p:spPr>
      </p:cxnSp>
      <p:sp>
        <p:nvSpPr>
          <p:cNvPr id="227" name="Google Shape;227;p39"/>
          <p:cNvSpPr txBox="1"/>
          <p:nvPr/>
        </p:nvSpPr>
        <p:spPr>
          <a:xfrm>
            <a:off x="6393975" y="1764175"/>
            <a:ext cx="2557800" cy="676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solidFill>
                  <a:schemeClr val="dk1"/>
                </a:solidFill>
                <a:latin typeface="Lexend ExtraLight"/>
                <a:ea typeface="Lexend ExtraLight"/>
                <a:cs typeface="Lexend ExtraLight"/>
                <a:sym typeface="Lexend ExtraLight"/>
              </a:rPr>
              <a:t>John M. Drake et. al. (2020). “Nowcasts for the US, states, and territories.” </a:t>
            </a:r>
            <a:r>
              <a:rPr lang="en" sz="1000">
                <a:solidFill>
                  <a:srgbClr val="00629B"/>
                </a:solidFill>
                <a:uFill>
                  <a:noFill/>
                </a:uFill>
                <a:latin typeface="Lexend ExtraLight"/>
                <a:ea typeface="Lexend ExtraLight"/>
                <a:cs typeface="Lexend ExtraLight"/>
                <a:sym typeface="Lexend ExtraLight"/>
                <a:hlinkClick r:id="rId5">
                  <a:extLst>
                    <a:ext uri="{A12FA001-AC4F-418D-AE19-62706E023703}">
                      <ahyp:hlinkClr val="tx"/>
                    </a:ext>
                  </a:extLst>
                </a:hlinkClick>
              </a:rPr>
              <a:t>https://www.covid19.uga.edu/nowcast</a:t>
            </a:r>
            <a:r>
              <a:rPr lang="en" sz="1000">
                <a:solidFill>
                  <a:schemeClr val="dk1"/>
                </a:solidFill>
                <a:latin typeface="Lexend ExtraLight"/>
                <a:ea typeface="Lexend ExtraLight"/>
                <a:cs typeface="Lexend ExtraLight"/>
                <a:sym typeface="Lexend ExtraLight"/>
              </a:rPr>
              <a:t>   </a:t>
            </a:r>
            <a:endParaRPr sz="1000">
              <a:solidFill>
                <a:schemeClr val="dk1"/>
              </a:solidFill>
              <a:latin typeface="Lexend ExtraLight"/>
              <a:ea typeface="Lexend ExtraLight"/>
              <a:cs typeface="Lexend ExtraLight"/>
              <a:sym typeface="Lexend ExtraLight"/>
            </a:endParaRPr>
          </a:p>
          <a:p>
            <a:pPr indent="0" lvl="0" marL="0" rtl="0" algn="r">
              <a:lnSpc>
                <a:spcPct val="115000"/>
              </a:lnSpc>
              <a:spcBef>
                <a:spcPts val="1600"/>
              </a:spcBef>
              <a:spcAft>
                <a:spcPts val="1600"/>
              </a:spcAft>
              <a:buNone/>
            </a:pPr>
            <a:r>
              <a:t/>
            </a:r>
            <a:endParaRPr sz="1000">
              <a:solidFill>
                <a:schemeClr val="dk1"/>
              </a:solidFill>
              <a:latin typeface="Lexend ExtraLight"/>
              <a:ea typeface="Lexend ExtraLight"/>
              <a:cs typeface="Lexend ExtraLight"/>
              <a:sym typeface="Lexend ExtraLight"/>
            </a:endParaRPr>
          </a:p>
        </p:txBody>
      </p:sp>
      <p:pic>
        <p:nvPicPr>
          <p:cNvPr id="228" name="Google Shape;228;p39"/>
          <p:cNvPicPr preferRelativeResize="0"/>
          <p:nvPr/>
        </p:nvPicPr>
        <p:blipFill>
          <a:blip r:embed="rId6">
            <a:alphaModFix/>
          </a:blip>
          <a:stretch>
            <a:fillRect/>
          </a:stretch>
        </p:blipFill>
        <p:spPr>
          <a:xfrm flipH="1">
            <a:off x="3222651" y="1991550"/>
            <a:ext cx="2051849" cy="2902350"/>
          </a:xfrm>
          <a:prstGeom prst="rect">
            <a:avLst/>
          </a:prstGeom>
          <a:noFill/>
          <a:ln>
            <a:noFill/>
          </a:ln>
        </p:spPr>
      </p:pic>
      <p:sp>
        <p:nvSpPr>
          <p:cNvPr id="229" name="Google Shape;229;p39"/>
          <p:cNvSpPr/>
          <p:nvPr/>
        </p:nvSpPr>
        <p:spPr>
          <a:xfrm>
            <a:off x="5554146" y="2440207"/>
            <a:ext cx="3322500" cy="24381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0" name="Google Shape;230;p39"/>
          <p:cNvPicPr preferRelativeResize="0"/>
          <p:nvPr/>
        </p:nvPicPr>
        <p:blipFill>
          <a:blip r:embed="rId7">
            <a:alphaModFix/>
          </a:blip>
          <a:stretch>
            <a:fillRect/>
          </a:stretch>
        </p:blipFill>
        <p:spPr>
          <a:xfrm>
            <a:off x="559100" y="2438950"/>
            <a:ext cx="1360200" cy="2012626"/>
          </a:xfrm>
          <a:prstGeom prst="rect">
            <a:avLst/>
          </a:prstGeom>
          <a:noFill/>
          <a:ln>
            <a:noFill/>
          </a:ln>
        </p:spPr>
      </p:pic>
      <p:sp>
        <p:nvSpPr>
          <p:cNvPr id="231" name="Google Shape;231;p39"/>
          <p:cNvSpPr/>
          <p:nvPr/>
        </p:nvSpPr>
        <p:spPr>
          <a:xfrm>
            <a:off x="523350" y="2401550"/>
            <a:ext cx="1437300" cy="2081700"/>
          </a:xfrm>
          <a:prstGeom prst="rect">
            <a:avLst/>
          </a:prstGeom>
          <a:noFill/>
          <a:ln cap="flat" cmpd="sng" w="19050">
            <a:solidFill>
              <a:srgbClr val="0062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2" name="Google Shape;232;p39"/>
          <p:cNvCxnSpPr/>
          <p:nvPr/>
        </p:nvCxnSpPr>
        <p:spPr>
          <a:xfrm>
            <a:off x="1960650" y="4195275"/>
            <a:ext cx="501900" cy="0"/>
          </a:xfrm>
          <a:prstGeom prst="straightConnector1">
            <a:avLst/>
          </a:prstGeom>
          <a:noFill/>
          <a:ln cap="flat" cmpd="sng" w="28575">
            <a:solidFill>
              <a:srgbClr val="0079B0"/>
            </a:solidFill>
            <a:prstDash val="solid"/>
            <a:round/>
            <a:headEnd len="med" w="med" type="none"/>
            <a:tailEnd len="med" w="med" type="triangle"/>
          </a:ln>
        </p:spPr>
      </p:cxnSp>
      <p:sp>
        <p:nvSpPr>
          <p:cNvPr id="233" name="Google Shape;233;p39"/>
          <p:cNvSpPr txBox="1"/>
          <p:nvPr>
            <p:ph idx="4294967295" type="title"/>
          </p:nvPr>
        </p:nvSpPr>
        <p:spPr>
          <a:xfrm>
            <a:off x="523350" y="2049175"/>
            <a:ext cx="1495800" cy="3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629B"/>
                </a:solidFill>
                <a:latin typeface="Lexend"/>
                <a:ea typeface="Lexend"/>
                <a:cs typeface="Lexend"/>
                <a:sym typeface="Lexend"/>
              </a:rPr>
              <a:t>Data generation</a:t>
            </a:r>
            <a:endParaRPr b="1" sz="1200">
              <a:solidFill>
                <a:srgbClr val="00629B"/>
              </a:solidFill>
              <a:latin typeface="Lexend"/>
              <a:ea typeface="Lexend"/>
              <a:cs typeface="Lexend"/>
              <a:sym typeface="Lexend"/>
            </a:endParaRPr>
          </a:p>
        </p:txBody>
      </p:sp>
      <p:sp>
        <p:nvSpPr>
          <p:cNvPr id="234" name="Google Shape;234;p39"/>
          <p:cNvSpPr txBox="1"/>
          <p:nvPr>
            <p:ph idx="4294967295" type="title"/>
          </p:nvPr>
        </p:nvSpPr>
        <p:spPr>
          <a:xfrm>
            <a:off x="2537450" y="2049175"/>
            <a:ext cx="571200" cy="3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629B"/>
                </a:solidFill>
                <a:latin typeface="Lexend"/>
                <a:ea typeface="Lexend"/>
                <a:cs typeface="Lexend"/>
                <a:sym typeface="Lexend"/>
              </a:rPr>
              <a:t>Data</a:t>
            </a:r>
            <a:endParaRPr b="1" sz="1200">
              <a:solidFill>
                <a:srgbClr val="00629B"/>
              </a:solidFill>
              <a:latin typeface="Lexend"/>
              <a:ea typeface="Lexend"/>
              <a:cs typeface="Lexend"/>
              <a:sym typeface="Lexend"/>
            </a:endParaRPr>
          </a:p>
        </p:txBody>
      </p:sp>
      <p:sp>
        <p:nvSpPr>
          <p:cNvPr id="235" name="Google Shape;235;p39"/>
          <p:cNvSpPr txBox="1"/>
          <p:nvPr>
            <p:ph idx="4294967295" type="title"/>
          </p:nvPr>
        </p:nvSpPr>
        <p:spPr>
          <a:xfrm>
            <a:off x="4360975" y="1817013"/>
            <a:ext cx="1033200" cy="3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Lexend"/>
                <a:ea typeface="Lexend"/>
                <a:cs typeface="Lexend"/>
                <a:sym typeface="Lexend"/>
              </a:rPr>
              <a:t>Modeling</a:t>
            </a:r>
            <a:endParaRPr b="1" sz="1200">
              <a:solidFill>
                <a:schemeClr val="dk2"/>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40"/>
          <p:cNvSpPr txBox="1"/>
          <p:nvPr>
            <p:ph idx="4294967295" type="title"/>
          </p:nvPr>
        </p:nvSpPr>
        <p:spPr>
          <a:xfrm>
            <a:off x="83100" y="16389"/>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latin typeface="Lexend Light"/>
                <a:ea typeface="Lexend Light"/>
                <a:cs typeface="Lexend Light"/>
                <a:sym typeface="Lexend Light"/>
              </a:rPr>
              <a:t>What are scientific models?</a:t>
            </a:r>
            <a:endParaRPr>
              <a:solidFill>
                <a:schemeClr val="lt1"/>
              </a:solidFill>
              <a:latin typeface="Lexend Light"/>
              <a:ea typeface="Lexend Light"/>
              <a:cs typeface="Lexend Light"/>
              <a:sym typeface="Lexend Light"/>
            </a:endParaRPr>
          </a:p>
          <a:p>
            <a:pPr indent="0" lvl="0" marL="0" rtl="0" algn="l">
              <a:spcBef>
                <a:spcPts val="0"/>
              </a:spcBef>
              <a:spcAft>
                <a:spcPts val="0"/>
              </a:spcAft>
              <a:buNone/>
            </a:pPr>
            <a:r>
              <a:t/>
            </a:r>
            <a:endParaRPr>
              <a:solidFill>
                <a:schemeClr val="lt1"/>
              </a:solidFill>
              <a:latin typeface="Lexend Light"/>
              <a:ea typeface="Lexend Light"/>
              <a:cs typeface="Lexend Light"/>
              <a:sym typeface="Lexend Light"/>
            </a:endParaRPr>
          </a:p>
        </p:txBody>
      </p:sp>
      <p:sp>
        <p:nvSpPr>
          <p:cNvPr id="242" name="Google Shape;242;p40"/>
          <p:cNvSpPr txBox="1"/>
          <p:nvPr>
            <p:ph idx="4294967295" type="title"/>
          </p:nvPr>
        </p:nvSpPr>
        <p:spPr>
          <a:xfrm>
            <a:off x="159300" y="597425"/>
            <a:ext cx="869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Lexend"/>
                <a:ea typeface="Lexend"/>
                <a:cs typeface="Lexend"/>
                <a:sym typeface="Lexend"/>
              </a:rPr>
              <a:t>What are models if not oracles?</a:t>
            </a:r>
            <a:endParaRPr b="1" sz="2300">
              <a:latin typeface="Lexend"/>
              <a:ea typeface="Lexend"/>
              <a:cs typeface="Lexend"/>
              <a:sym typeface="Lexend"/>
            </a:endParaRPr>
          </a:p>
        </p:txBody>
      </p:sp>
      <p:sp>
        <p:nvSpPr>
          <p:cNvPr id="243" name="Google Shape;243;p40"/>
          <p:cNvSpPr txBox="1"/>
          <p:nvPr>
            <p:ph idx="4294967295" type="title"/>
          </p:nvPr>
        </p:nvSpPr>
        <p:spPr>
          <a:xfrm>
            <a:off x="159300" y="1119600"/>
            <a:ext cx="8792400" cy="57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Lexend Light"/>
              <a:buChar char="●"/>
            </a:pPr>
            <a:r>
              <a:rPr b="1" lang="en" sz="1600">
                <a:latin typeface="Lexend"/>
                <a:ea typeface="Lexend"/>
                <a:cs typeface="Lexend"/>
                <a:sym typeface="Lexend"/>
              </a:rPr>
              <a:t>Teachers</a:t>
            </a:r>
            <a:br>
              <a:rPr lang="en" sz="1600">
                <a:latin typeface="Lexend Light"/>
                <a:ea typeface="Lexend Light"/>
                <a:cs typeface="Lexend Light"/>
                <a:sym typeface="Lexend Light"/>
              </a:rPr>
            </a:br>
            <a:r>
              <a:rPr i="1" lang="en" sz="1600">
                <a:solidFill>
                  <a:srgbClr val="CC0000"/>
                </a:solidFill>
                <a:latin typeface="Lexend Light"/>
                <a:ea typeface="Lexend Light"/>
                <a:cs typeface="Lexend Light"/>
                <a:sym typeface="Lexend Light"/>
              </a:rPr>
              <a:t>Interrogating data &amp; ideas</a:t>
            </a:r>
            <a:r>
              <a:rPr lang="en" sz="1600">
                <a:solidFill>
                  <a:srgbClr val="CC0000"/>
                </a:solidFill>
                <a:latin typeface="Lexend Light"/>
                <a:ea typeface="Lexend Light"/>
                <a:cs typeface="Lexend Light"/>
                <a:sym typeface="Lexend Light"/>
              </a:rPr>
              <a:t> →</a:t>
            </a:r>
            <a:r>
              <a:rPr i="1" lang="en" sz="1600">
                <a:solidFill>
                  <a:srgbClr val="CC0000"/>
                </a:solidFill>
                <a:latin typeface="Lexend Light"/>
                <a:ea typeface="Lexend Light"/>
                <a:cs typeface="Lexend Light"/>
                <a:sym typeface="Lexend Light"/>
              </a:rPr>
              <a:t> </a:t>
            </a:r>
            <a:r>
              <a:rPr b="1" i="1" lang="en" sz="1600">
                <a:solidFill>
                  <a:srgbClr val="CC0000"/>
                </a:solidFill>
                <a:latin typeface="Lexend"/>
                <a:ea typeface="Lexend"/>
                <a:cs typeface="Lexend"/>
                <a:sym typeface="Lexend"/>
              </a:rPr>
              <a:t>practical expertise</a:t>
            </a:r>
            <a:endParaRPr b="1" i="1" sz="1600">
              <a:solidFill>
                <a:srgbClr val="CC0000"/>
              </a:solidFill>
              <a:latin typeface="Lexend"/>
              <a:ea typeface="Lexend"/>
              <a:cs typeface="Lexend"/>
              <a:sym typeface="Lexend"/>
            </a:endParaRPr>
          </a:p>
          <a:p>
            <a:pPr indent="0" lvl="0" marL="0" rtl="0" algn="l">
              <a:spcBef>
                <a:spcPts val="0"/>
              </a:spcBef>
              <a:spcAft>
                <a:spcPts val="0"/>
              </a:spcAft>
              <a:buNone/>
            </a:pPr>
            <a:r>
              <a:t/>
            </a:r>
            <a:endParaRPr b="1" i="1" sz="1600">
              <a:solidFill>
                <a:srgbClr val="CC0000"/>
              </a:solidFill>
              <a:latin typeface="Lexend"/>
              <a:ea typeface="Lexend"/>
              <a:cs typeface="Lexend"/>
              <a:sym typeface="Lexend"/>
            </a:endParaRPr>
          </a:p>
          <a:p>
            <a:pPr indent="457200" lvl="0" marL="457200" rtl="0" algn="l">
              <a:spcBef>
                <a:spcPts val="0"/>
              </a:spcBef>
              <a:spcAft>
                <a:spcPts val="0"/>
              </a:spcAft>
              <a:buNone/>
            </a:pPr>
            <a:r>
              <a:rPr b="1" i="1" lang="en" sz="2300">
                <a:solidFill>
                  <a:srgbClr val="CC0000"/>
                </a:solidFill>
                <a:latin typeface="Lexend"/>
                <a:ea typeface="Lexend"/>
                <a:cs typeface="Lexend"/>
                <a:sym typeface="Lexend"/>
              </a:rPr>
              <a:t>i.e., </a:t>
            </a:r>
            <a:r>
              <a:rPr b="1" lang="en" sz="2300">
                <a:solidFill>
                  <a:srgbClr val="CC0000"/>
                </a:solidFill>
                <a:latin typeface="Lexend"/>
                <a:ea typeface="Lexend"/>
                <a:cs typeface="Lexend"/>
                <a:sym typeface="Lexend"/>
              </a:rPr>
              <a:t>Learning by doing.</a:t>
            </a:r>
            <a:r>
              <a:rPr b="1" lang="en" sz="2300">
                <a:solidFill>
                  <a:srgbClr val="00629B"/>
                </a:solidFill>
                <a:latin typeface="Lexend"/>
                <a:ea typeface="Lexend"/>
                <a:cs typeface="Lexend"/>
                <a:sym typeface="Lexend"/>
              </a:rPr>
              <a:t> </a:t>
            </a:r>
            <a:endParaRPr b="1" i="1" sz="1600">
              <a:solidFill>
                <a:srgbClr val="00629B"/>
              </a:solidFill>
              <a:latin typeface="Lexend"/>
              <a:ea typeface="Lexend"/>
              <a:cs typeface="Lexend"/>
              <a:sym typeface="Lexend"/>
            </a:endParaRPr>
          </a:p>
        </p:txBody>
      </p:sp>
      <p:pic>
        <p:nvPicPr>
          <p:cNvPr id="244" name="Google Shape;244;p40"/>
          <p:cNvPicPr preferRelativeResize="0"/>
          <p:nvPr/>
        </p:nvPicPr>
        <p:blipFill>
          <a:blip r:embed="rId3">
            <a:alphaModFix/>
          </a:blip>
          <a:stretch>
            <a:fillRect/>
          </a:stretch>
        </p:blipFill>
        <p:spPr>
          <a:xfrm>
            <a:off x="401900" y="2607383"/>
            <a:ext cx="2597975" cy="1730150"/>
          </a:xfrm>
          <a:prstGeom prst="rect">
            <a:avLst/>
          </a:prstGeom>
          <a:noFill/>
          <a:ln>
            <a:noFill/>
          </a:ln>
        </p:spPr>
      </p:pic>
      <p:sp>
        <p:nvSpPr>
          <p:cNvPr id="245" name="Google Shape;245;p40"/>
          <p:cNvSpPr txBox="1"/>
          <p:nvPr/>
        </p:nvSpPr>
        <p:spPr>
          <a:xfrm>
            <a:off x="3065800" y="2465831"/>
            <a:ext cx="1787100" cy="16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exend"/>
                <a:ea typeface="Lexend"/>
                <a:cs typeface="Lexend"/>
                <a:sym typeface="Lexend"/>
              </a:rPr>
              <a:t>Modeling as a creative enterprise </a:t>
            </a:r>
            <a:br>
              <a:rPr b="1" lang="en" sz="1300">
                <a:solidFill>
                  <a:schemeClr val="dk1"/>
                </a:solidFill>
                <a:latin typeface="Lexend"/>
                <a:ea typeface="Lexend"/>
                <a:cs typeface="Lexend"/>
                <a:sym typeface="Lexend"/>
              </a:rPr>
            </a:br>
            <a:r>
              <a:rPr b="1" lang="en" sz="1300">
                <a:solidFill>
                  <a:schemeClr val="dk1"/>
                </a:solidFill>
                <a:latin typeface="Lexend"/>
                <a:ea typeface="Lexend"/>
                <a:cs typeface="Lexend"/>
                <a:sym typeface="Lexend"/>
              </a:rPr>
              <a:t>and the concept of “craft”</a:t>
            </a:r>
            <a:endParaRPr b="1" sz="1300">
              <a:solidFill>
                <a:schemeClr val="dk1"/>
              </a:solidFill>
              <a:latin typeface="Lexend"/>
              <a:ea typeface="Lexend"/>
              <a:cs typeface="Lexend"/>
              <a:sym typeface="Lexend"/>
            </a:endParaRPr>
          </a:p>
        </p:txBody>
      </p:sp>
      <p:sp>
        <p:nvSpPr>
          <p:cNvPr id="246" name="Google Shape;246;p40"/>
          <p:cNvSpPr txBox="1"/>
          <p:nvPr/>
        </p:nvSpPr>
        <p:spPr>
          <a:xfrm>
            <a:off x="246675" y="4367208"/>
            <a:ext cx="527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ExtraLight"/>
                <a:ea typeface="Lexend ExtraLight"/>
                <a:cs typeface="Lexend ExtraLight"/>
                <a:sym typeface="Lexend ExtraLight"/>
              </a:rPr>
              <a:t>Marchand, T.H.J. 2010. “Embodied cognition and communication: studies with British fine woodworkers.” </a:t>
            </a:r>
            <a:r>
              <a:rPr i="1" lang="en" sz="1000">
                <a:solidFill>
                  <a:schemeClr val="dk2"/>
                </a:solidFill>
                <a:latin typeface="Lexend ExtraLight"/>
                <a:ea typeface="Lexend ExtraLight"/>
                <a:cs typeface="Lexend ExtraLight"/>
                <a:sym typeface="Lexend ExtraLight"/>
              </a:rPr>
              <a:t>Journal of the Royal Anthropological Institute</a:t>
            </a:r>
            <a:r>
              <a:rPr lang="en" sz="1000">
                <a:solidFill>
                  <a:schemeClr val="dk2"/>
                </a:solidFill>
                <a:latin typeface="Lexend ExtraLight"/>
                <a:ea typeface="Lexend ExtraLight"/>
                <a:cs typeface="Lexend ExtraLight"/>
                <a:sym typeface="Lexend ExtraLight"/>
              </a:rPr>
              <a:t> 16:S100-S120 </a:t>
            </a:r>
            <a:br>
              <a:rPr lang="en" sz="1000">
                <a:solidFill>
                  <a:schemeClr val="dk2"/>
                </a:solidFill>
                <a:latin typeface="Lexend ExtraLight"/>
                <a:ea typeface="Lexend ExtraLight"/>
                <a:cs typeface="Lexend ExtraLight"/>
                <a:sym typeface="Lexend ExtraLight"/>
              </a:rPr>
            </a:br>
            <a:r>
              <a:rPr lang="en" sz="1000" u="sng">
                <a:solidFill>
                  <a:srgbClr val="00629B"/>
                </a:solidFill>
                <a:latin typeface="Lexend ExtraLight"/>
                <a:ea typeface="Lexend ExtraLight"/>
                <a:cs typeface="Lexend ExtraLight"/>
                <a:sym typeface="Lexend ExtraLight"/>
                <a:hlinkClick r:id="rId4">
                  <a:extLst>
                    <a:ext uri="{A12FA001-AC4F-418D-AE19-62706E023703}">
                      <ahyp:hlinkClr val="tx"/>
                    </a:ext>
                  </a:extLst>
                </a:hlinkClick>
              </a:rPr>
              <a:t>https://rai.onlinelibrary.wiley.com/doi/full/10.1111/j.1467-9655.2010.01612.x</a:t>
            </a:r>
            <a:r>
              <a:rPr lang="en" sz="1000" u="sng">
                <a:solidFill>
                  <a:srgbClr val="00629B"/>
                </a:solidFill>
                <a:latin typeface="Lexend ExtraLight"/>
                <a:ea typeface="Lexend ExtraLight"/>
                <a:cs typeface="Lexend ExtraLight"/>
                <a:sym typeface="Lexend ExtraLight"/>
              </a:rPr>
              <a:t> </a:t>
            </a:r>
            <a:endParaRPr sz="1000" u="sng">
              <a:solidFill>
                <a:srgbClr val="00629B"/>
              </a:solidFill>
              <a:latin typeface="Lexend ExtraLight"/>
              <a:ea typeface="Lexend ExtraLight"/>
              <a:cs typeface="Lexend ExtraLight"/>
              <a:sym typeface="Lexend ExtraLight"/>
            </a:endParaRPr>
          </a:p>
          <a:p>
            <a:pPr indent="0" lvl="0" marL="0" rtl="0" algn="l">
              <a:spcBef>
                <a:spcPts val="0"/>
              </a:spcBef>
              <a:spcAft>
                <a:spcPts val="0"/>
              </a:spcAft>
              <a:buNone/>
            </a:pPr>
            <a:r>
              <a:t/>
            </a:r>
            <a:endParaRPr sz="1000">
              <a:solidFill>
                <a:schemeClr val="dk2"/>
              </a:solidFill>
              <a:latin typeface="Lexend Light"/>
              <a:ea typeface="Lexend Light"/>
              <a:cs typeface="Lexend Light"/>
              <a:sym typeface="Lexend Light"/>
            </a:endParaRPr>
          </a:p>
        </p:txBody>
      </p:sp>
      <p:grpSp>
        <p:nvGrpSpPr>
          <p:cNvPr id="247" name="Google Shape;247;p40"/>
          <p:cNvGrpSpPr/>
          <p:nvPr/>
        </p:nvGrpSpPr>
        <p:grpSpPr>
          <a:xfrm>
            <a:off x="5903650" y="1729913"/>
            <a:ext cx="3143779" cy="3143174"/>
            <a:chOff x="5662125" y="1802050"/>
            <a:chExt cx="3143779" cy="3143174"/>
          </a:xfrm>
        </p:grpSpPr>
        <p:pic>
          <p:nvPicPr>
            <p:cNvPr id="248" name="Google Shape;248;p40"/>
            <p:cNvPicPr preferRelativeResize="0"/>
            <p:nvPr/>
          </p:nvPicPr>
          <p:blipFill>
            <a:blip r:embed="rId5">
              <a:alphaModFix/>
            </a:blip>
            <a:stretch>
              <a:fillRect/>
            </a:stretch>
          </p:blipFill>
          <p:spPr>
            <a:xfrm>
              <a:off x="5695778" y="1802050"/>
              <a:ext cx="3110126" cy="1640626"/>
            </a:xfrm>
            <a:prstGeom prst="rect">
              <a:avLst/>
            </a:prstGeom>
            <a:noFill/>
            <a:ln>
              <a:noFill/>
            </a:ln>
          </p:spPr>
        </p:pic>
        <p:pic>
          <p:nvPicPr>
            <p:cNvPr id="249" name="Google Shape;249;p40"/>
            <p:cNvPicPr preferRelativeResize="0"/>
            <p:nvPr/>
          </p:nvPicPr>
          <p:blipFill rotWithShape="1">
            <a:blip r:embed="rId6">
              <a:alphaModFix/>
            </a:blip>
            <a:srcRect b="0" l="0" r="3297" t="0"/>
            <a:stretch/>
          </p:blipFill>
          <p:spPr>
            <a:xfrm>
              <a:off x="5662125" y="3244400"/>
              <a:ext cx="3040175" cy="1700824"/>
            </a:xfrm>
            <a:prstGeom prst="rect">
              <a:avLst/>
            </a:prstGeom>
            <a:noFill/>
            <a:ln>
              <a:noFill/>
            </a:ln>
          </p:spPr>
        </p:pic>
      </p:grpSp>
      <p:sp>
        <p:nvSpPr>
          <p:cNvPr id="250" name="Google Shape;250;p40"/>
          <p:cNvSpPr txBox="1"/>
          <p:nvPr/>
        </p:nvSpPr>
        <p:spPr>
          <a:xfrm>
            <a:off x="5996550" y="942725"/>
            <a:ext cx="3013500" cy="86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300">
                <a:solidFill>
                  <a:schemeClr val="dk1"/>
                </a:solidFill>
                <a:latin typeface="Lexend ExtraLight"/>
                <a:ea typeface="Lexend ExtraLight"/>
                <a:cs typeface="Lexend ExtraLight"/>
                <a:sym typeface="Lexend ExtraLight"/>
              </a:rPr>
              <a:t>Model identifiability in an ongoing project on the spatial spread of West Nile virus in North America</a:t>
            </a:r>
            <a:endParaRPr sz="1300">
              <a:solidFill>
                <a:schemeClr val="dk1"/>
              </a:solidFill>
              <a:latin typeface="Lexend ExtraLight"/>
              <a:ea typeface="Lexend ExtraLight"/>
              <a:cs typeface="Lexend ExtraLight"/>
              <a:sym typeface="Lexend ExtraLight"/>
            </a:endParaRPr>
          </a:p>
        </p:txBody>
      </p:sp>
      <p:sp>
        <p:nvSpPr>
          <p:cNvPr id="251" name="Google Shape;251;p40"/>
          <p:cNvSpPr txBox="1"/>
          <p:nvPr/>
        </p:nvSpPr>
        <p:spPr>
          <a:xfrm>
            <a:off x="6470025" y="1806600"/>
            <a:ext cx="7446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Model I</a:t>
            </a:r>
            <a:endParaRPr sz="1100">
              <a:solidFill>
                <a:schemeClr val="lt2"/>
              </a:solidFill>
            </a:endParaRPr>
          </a:p>
        </p:txBody>
      </p:sp>
      <p:sp>
        <p:nvSpPr>
          <p:cNvPr id="252" name="Google Shape;252;p40"/>
          <p:cNvSpPr txBox="1"/>
          <p:nvPr/>
        </p:nvSpPr>
        <p:spPr>
          <a:xfrm>
            <a:off x="6470025" y="3254400"/>
            <a:ext cx="7446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Model 2</a:t>
            </a:r>
            <a:endParaRPr sz="11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p:nvPr/>
        </p:nvSpPr>
        <p:spPr>
          <a:xfrm>
            <a:off x="125" y="0"/>
            <a:ext cx="9144000" cy="594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41"/>
          <p:cNvSpPr txBox="1"/>
          <p:nvPr>
            <p:ph idx="4294967295" type="title"/>
          </p:nvPr>
        </p:nvSpPr>
        <p:spPr>
          <a:xfrm>
            <a:off x="83100" y="16389"/>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latin typeface="Lexend Light"/>
                <a:ea typeface="Lexend Light"/>
                <a:cs typeface="Lexend Light"/>
                <a:sym typeface="Lexend Light"/>
              </a:rPr>
              <a:t>What are scientific models?</a:t>
            </a:r>
            <a:endParaRPr>
              <a:solidFill>
                <a:schemeClr val="lt1"/>
              </a:solidFill>
              <a:latin typeface="Lexend Light"/>
              <a:ea typeface="Lexend Light"/>
              <a:cs typeface="Lexend Light"/>
              <a:sym typeface="Lexend Light"/>
            </a:endParaRPr>
          </a:p>
          <a:p>
            <a:pPr indent="0" lvl="0" marL="0" rtl="0" algn="l">
              <a:spcBef>
                <a:spcPts val="0"/>
              </a:spcBef>
              <a:spcAft>
                <a:spcPts val="0"/>
              </a:spcAft>
              <a:buNone/>
            </a:pPr>
            <a:r>
              <a:t/>
            </a:r>
            <a:endParaRPr>
              <a:solidFill>
                <a:schemeClr val="lt1"/>
              </a:solidFill>
              <a:latin typeface="Lexend Light"/>
              <a:ea typeface="Lexend Light"/>
              <a:cs typeface="Lexend Light"/>
              <a:sym typeface="Lexend Light"/>
            </a:endParaRPr>
          </a:p>
        </p:txBody>
      </p:sp>
      <p:sp>
        <p:nvSpPr>
          <p:cNvPr id="259" name="Google Shape;259;p41"/>
          <p:cNvSpPr txBox="1"/>
          <p:nvPr>
            <p:ph idx="4294967295" type="title"/>
          </p:nvPr>
        </p:nvSpPr>
        <p:spPr>
          <a:xfrm>
            <a:off x="159300" y="597425"/>
            <a:ext cx="869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Lexend"/>
                <a:ea typeface="Lexend"/>
                <a:cs typeface="Lexend"/>
                <a:sym typeface="Lexend"/>
              </a:rPr>
              <a:t>What are models if not oracles?</a:t>
            </a:r>
            <a:endParaRPr b="1" sz="2300">
              <a:latin typeface="Lexend"/>
              <a:ea typeface="Lexend"/>
              <a:cs typeface="Lexend"/>
              <a:sym typeface="Lexend"/>
            </a:endParaRPr>
          </a:p>
        </p:txBody>
      </p:sp>
      <p:sp>
        <p:nvSpPr>
          <p:cNvPr id="260" name="Google Shape;260;p41"/>
          <p:cNvSpPr txBox="1"/>
          <p:nvPr>
            <p:ph idx="4294967295" type="title"/>
          </p:nvPr>
        </p:nvSpPr>
        <p:spPr>
          <a:xfrm>
            <a:off x="159300" y="1119600"/>
            <a:ext cx="8792400" cy="57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latin typeface="Lexend"/>
                <a:ea typeface="Lexend"/>
                <a:cs typeface="Lexend"/>
                <a:sym typeface="Lexend"/>
              </a:rPr>
              <a:t>Tools</a:t>
            </a:r>
            <a:br>
              <a:rPr lang="en" sz="1600">
                <a:latin typeface="Lexend Light"/>
                <a:ea typeface="Lexend Light"/>
                <a:cs typeface="Lexend Light"/>
                <a:sym typeface="Lexend Light"/>
              </a:rPr>
            </a:br>
            <a:r>
              <a:rPr i="1" lang="en" sz="1600">
                <a:solidFill>
                  <a:srgbClr val="CC0000"/>
                </a:solidFill>
                <a:latin typeface="Lexend Light"/>
                <a:ea typeface="Lexend Light"/>
                <a:cs typeface="Lexend Light"/>
                <a:sym typeface="Lexend Light"/>
              </a:rPr>
              <a:t>Structured reasoning about data &amp; ideas </a:t>
            </a:r>
            <a:r>
              <a:rPr lang="en" sz="1600">
                <a:solidFill>
                  <a:srgbClr val="CC0000"/>
                </a:solidFill>
                <a:latin typeface="Lexend Light"/>
                <a:ea typeface="Lexend Light"/>
                <a:cs typeface="Lexend Light"/>
                <a:sym typeface="Lexend Light"/>
              </a:rPr>
              <a:t>→</a:t>
            </a:r>
            <a:r>
              <a:rPr i="1" lang="en" sz="1600">
                <a:solidFill>
                  <a:srgbClr val="CC0000"/>
                </a:solidFill>
                <a:latin typeface="Lexend Light"/>
                <a:ea typeface="Lexend Light"/>
                <a:cs typeface="Lexend Light"/>
                <a:sym typeface="Lexend Light"/>
              </a:rPr>
              <a:t> </a:t>
            </a:r>
            <a:r>
              <a:rPr b="1" i="1" lang="en" sz="1600">
                <a:solidFill>
                  <a:srgbClr val="CC0000"/>
                </a:solidFill>
                <a:latin typeface="Lexend"/>
                <a:ea typeface="Lexend"/>
                <a:cs typeface="Lexend"/>
                <a:sym typeface="Lexend"/>
              </a:rPr>
              <a:t>knowledge objects</a:t>
            </a:r>
            <a:endParaRPr b="1" i="1" sz="1600">
              <a:solidFill>
                <a:srgbClr val="CC0000"/>
              </a:solidFill>
              <a:latin typeface="Lexend"/>
              <a:ea typeface="Lexend"/>
              <a:cs typeface="Lexend"/>
              <a:sym typeface="Lexend"/>
            </a:endParaRPr>
          </a:p>
        </p:txBody>
      </p:sp>
      <p:sp>
        <p:nvSpPr>
          <p:cNvPr id="261" name="Google Shape;261;p41"/>
          <p:cNvSpPr/>
          <p:nvPr/>
        </p:nvSpPr>
        <p:spPr>
          <a:xfrm>
            <a:off x="656300" y="1981984"/>
            <a:ext cx="2119500" cy="1983300"/>
          </a:xfrm>
          <a:prstGeom prst="rect">
            <a:avLst/>
          </a:prstGeom>
          <a:noFill/>
          <a:ln cap="flat" cmpd="sng" w="28575">
            <a:solidFill>
              <a:srgbClr val="0062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41"/>
          <p:cNvSpPr/>
          <p:nvPr/>
        </p:nvSpPr>
        <p:spPr>
          <a:xfrm>
            <a:off x="3526700" y="1981984"/>
            <a:ext cx="2119500" cy="19833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80000"/>
              </a:solidFill>
            </a:endParaRPr>
          </a:p>
        </p:txBody>
      </p:sp>
      <p:sp>
        <p:nvSpPr>
          <p:cNvPr id="263" name="Google Shape;263;p41"/>
          <p:cNvSpPr/>
          <p:nvPr/>
        </p:nvSpPr>
        <p:spPr>
          <a:xfrm>
            <a:off x="6397099" y="1981984"/>
            <a:ext cx="2119500" cy="1983300"/>
          </a:xfrm>
          <a:prstGeom prst="rect">
            <a:avLst/>
          </a:prstGeom>
          <a:noFill/>
          <a:ln cap="flat" cmpd="sng" w="28575">
            <a:solidFill>
              <a:srgbClr val="0062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4" name="Google Shape;264;p41"/>
          <p:cNvCxnSpPr>
            <a:stCxn id="261" idx="3"/>
            <a:endCxn id="262" idx="1"/>
          </p:cNvCxnSpPr>
          <p:nvPr/>
        </p:nvCxnSpPr>
        <p:spPr>
          <a:xfrm>
            <a:off x="2775800" y="2973634"/>
            <a:ext cx="750900" cy="0"/>
          </a:xfrm>
          <a:prstGeom prst="straightConnector1">
            <a:avLst/>
          </a:prstGeom>
          <a:noFill/>
          <a:ln cap="flat" cmpd="sng" w="28575">
            <a:solidFill>
              <a:srgbClr val="00629B"/>
            </a:solidFill>
            <a:prstDash val="solid"/>
            <a:round/>
            <a:headEnd len="med" w="med" type="none"/>
            <a:tailEnd len="med" w="med" type="triangle"/>
          </a:ln>
        </p:spPr>
      </p:cxnSp>
      <p:cxnSp>
        <p:nvCxnSpPr>
          <p:cNvPr id="265" name="Google Shape;265;p41"/>
          <p:cNvCxnSpPr/>
          <p:nvPr/>
        </p:nvCxnSpPr>
        <p:spPr>
          <a:xfrm>
            <a:off x="5646200" y="2988634"/>
            <a:ext cx="750900" cy="0"/>
          </a:xfrm>
          <a:prstGeom prst="straightConnector1">
            <a:avLst/>
          </a:prstGeom>
          <a:noFill/>
          <a:ln cap="flat" cmpd="sng" w="28575">
            <a:solidFill>
              <a:srgbClr val="980000"/>
            </a:solidFill>
            <a:prstDash val="solid"/>
            <a:round/>
            <a:headEnd len="med" w="med" type="none"/>
            <a:tailEnd len="med" w="med" type="triangle"/>
          </a:ln>
        </p:spPr>
      </p:cxnSp>
      <p:sp>
        <p:nvSpPr>
          <p:cNvPr id="266" name="Google Shape;266;p41"/>
          <p:cNvSpPr txBox="1"/>
          <p:nvPr/>
        </p:nvSpPr>
        <p:spPr>
          <a:xfrm>
            <a:off x="6469901" y="2053101"/>
            <a:ext cx="1977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629B"/>
                </a:solidFill>
                <a:latin typeface="Lexend"/>
                <a:ea typeface="Lexend"/>
                <a:cs typeface="Lexend"/>
                <a:sym typeface="Lexend"/>
              </a:rPr>
              <a:t>Knowledge objects</a:t>
            </a:r>
            <a:endParaRPr b="1" sz="1300">
              <a:solidFill>
                <a:srgbClr val="00629B"/>
              </a:solidFill>
              <a:latin typeface="Lexend"/>
              <a:ea typeface="Lexend"/>
              <a:cs typeface="Lexend"/>
              <a:sym typeface="Lexend"/>
            </a:endParaRPr>
          </a:p>
          <a:p>
            <a:pPr indent="0" lvl="0" marL="0" rtl="0" algn="l">
              <a:spcBef>
                <a:spcPts val="0"/>
              </a:spcBef>
              <a:spcAft>
                <a:spcPts val="0"/>
              </a:spcAft>
              <a:buNone/>
            </a:pPr>
            <a:r>
              <a:t/>
            </a:r>
            <a:endParaRPr b="1" sz="1300">
              <a:solidFill>
                <a:srgbClr val="00629B"/>
              </a:solidFill>
              <a:latin typeface="Lexend"/>
              <a:ea typeface="Lexend"/>
              <a:cs typeface="Lexend"/>
              <a:sym typeface="Lexend"/>
            </a:endParaRPr>
          </a:p>
          <a:p>
            <a:pPr indent="0" lvl="0" marL="0" rtl="0" algn="l">
              <a:spcBef>
                <a:spcPts val="0"/>
              </a:spcBef>
              <a:spcAft>
                <a:spcPts val="0"/>
              </a:spcAft>
              <a:buNone/>
            </a:pPr>
            <a:r>
              <a:rPr lang="en" sz="1300">
                <a:solidFill>
                  <a:srgbClr val="00629B"/>
                </a:solidFill>
                <a:latin typeface="Lexend Light"/>
                <a:ea typeface="Lexend Light"/>
                <a:cs typeface="Lexend Light"/>
                <a:sym typeface="Lexend Light"/>
              </a:rPr>
              <a:t>Codified, transferable units of information</a:t>
            </a:r>
            <a:br>
              <a:rPr lang="en" sz="1300">
                <a:solidFill>
                  <a:srgbClr val="00629B"/>
                </a:solidFill>
                <a:latin typeface="Lexend Light"/>
                <a:ea typeface="Lexend Light"/>
                <a:cs typeface="Lexend Light"/>
                <a:sym typeface="Lexend Light"/>
              </a:rPr>
            </a:br>
            <a:r>
              <a:rPr lang="en" sz="1300">
                <a:solidFill>
                  <a:srgbClr val="00629B"/>
                </a:solidFill>
                <a:latin typeface="Lexend Light"/>
                <a:ea typeface="Lexend Light"/>
                <a:cs typeface="Lexend Light"/>
                <a:sym typeface="Lexend Light"/>
              </a:rPr>
              <a:t>derived from quantitative analysis</a:t>
            </a:r>
            <a:endParaRPr sz="1300">
              <a:solidFill>
                <a:srgbClr val="00629B"/>
              </a:solidFill>
              <a:latin typeface="Lexend Light"/>
              <a:ea typeface="Lexend Light"/>
              <a:cs typeface="Lexend Light"/>
              <a:sym typeface="Lexend Light"/>
            </a:endParaRPr>
          </a:p>
        </p:txBody>
      </p:sp>
      <p:sp>
        <p:nvSpPr>
          <p:cNvPr id="267" name="Google Shape;267;p41"/>
          <p:cNvSpPr txBox="1"/>
          <p:nvPr/>
        </p:nvSpPr>
        <p:spPr>
          <a:xfrm>
            <a:off x="3597500" y="2034584"/>
            <a:ext cx="2048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980000"/>
                </a:solidFill>
                <a:latin typeface="Lexend"/>
                <a:ea typeface="Lexend"/>
                <a:cs typeface="Lexend"/>
                <a:sym typeface="Lexend"/>
              </a:rPr>
              <a:t>Quantitative </a:t>
            </a:r>
            <a:r>
              <a:rPr b="1" lang="en" sz="1300" u="sng">
                <a:solidFill>
                  <a:srgbClr val="980000"/>
                </a:solidFill>
                <a:latin typeface="Lexend"/>
                <a:ea typeface="Lexend"/>
                <a:cs typeface="Lexend"/>
                <a:sym typeface="Lexend"/>
              </a:rPr>
              <a:t>tools</a:t>
            </a:r>
            <a:r>
              <a:rPr b="1" lang="en" sz="1300">
                <a:solidFill>
                  <a:srgbClr val="980000"/>
                </a:solidFill>
                <a:latin typeface="Lexend"/>
                <a:ea typeface="Lexend"/>
                <a:cs typeface="Lexend"/>
                <a:sym typeface="Lexend"/>
              </a:rPr>
              <a:t> for Quantitative </a:t>
            </a:r>
            <a:r>
              <a:rPr b="1" lang="en" sz="1300" u="sng">
                <a:solidFill>
                  <a:srgbClr val="980000"/>
                </a:solidFill>
                <a:latin typeface="Lexend"/>
                <a:ea typeface="Lexend"/>
                <a:cs typeface="Lexend"/>
                <a:sym typeface="Lexend"/>
              </a:rPr>
              <a:t>tasks</a:t>
            </a:r>
            <a:br>
              <a:rPr b="1" lang="en" sz="1300">
                <a:solidFill>
                  <a:srgbClr val="980000"/>
                </a:solidFill>
                <a:latin typeface="Lexend"/>
                <a:ea typeface="Lexend"/>
                <a:cs typeface="Lexend"/>
                <a:sym typeface="Lexend"/>
              </a:rPr>
            </a:br>
            <a:endParaRPr sz="1300">
              <a:solidFill>
                <a:srgbClr val="980000"/>
              </a:solidFill>
              <a:latin typeface="Lexend Light"/>
              <a:ea typeface="Lexend Light"/>
              <a:cs typeface="Lexend Light"/>
              <a:sym typeface="Lexend Light"/>
            </a:endParaRPr>
          </a:p>
          <a:p>
            <a:pPr indent="0" lvl="0" marL="0" rtl="0" algn="l">
              <a:spcBef>
                <a:spcPts val="0"/>
              </a:spcBef>
              <a:spcAft>
                <a:spcPts val="0"/>
              </a:spcAft>
              <a:buNone/>
            </a:pPr>
            <a:r>
              <a:rPr lang="en" sz="1300">
                <a:solidFill>
                  <a:srgbClr val="980000"/>
                </a:solidFill>
                <a:latin typeface="Lexend Light"/>
                <a:ea typeface="Lexend Light"/>
                <a:cs typeface="Lexend Light"/>
                <a:sym typeface="Lexend Light"/>
              </a:rPr>
              <a:t>Structured reasoning</a:t>
            </a:r>
            <a:br>
              <a:rPr lang="en" sz="1300">
                <a:solidFill>
                  <a:srgbClr val="980000"/>
                </a:solidFill>
                <a:latin typeface="Lexend Light"/>
                <a:ea typeface="Lexend Light"/>
                <a:cs typeface="Lexend Light"/>
                <a:sym typeface="Lexend Light"/>
              </a:rPr>
            </a:br>
            <a:r>
              <a:rPr lang="en" sz="1300">
                <a:solidFill>
                  <a:srgbClr val="980000"/>
                </a:solidFill>
                <a:latin typeface="Lexend Light"/>
                <a:ea typeface="Lexend Light"/>
                <a:cs typeface="Lexend Light"/>
                <a:sym typeface="Lexend Light"/>
              </a:rPr>
              <a:t>about data</a:t>
            </a:r>
            <a:endParaRPr sz="1300">
              <a:solidFill>
                <a:srgbClr val="980000"/>
              </a:solidFill>
            </a:endParaRPr>
          </a:p>
        </p:txBody>
      </p:sp>
      <p:sp>
        <p:nvSpPr>
          <p:cNvPr id="268" name="Google Shape;268;p41"/>
          <p:cNvSpPr txBox="1"/>
          <p:nvPr/>
        </p:nvSpPr>
        <p:spPr>
          <a:xfrm>
            <a:off x="725100" y="2034584"/>
            <a:ext cx="1977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629B"/>
                </a:solidFill>
                <a:latin typeface="Lexend"/>
                <a:ea typeface="Lexend"/>
                <a:cs typeface="Lexend"/>
                <a:sym typeface="Lexend"/>
              </a:rPr>
              <a:t>Data</a:t>
            </a:r>
            <a:endParaRPr sz="1300"/>
          </a:p>
        </p:txBody>
      </p:sp>
      <p:pic>
        <p:nvPicPr>
          <p:cNvPr id="269" name="Google Shape;269;p41"/>
          <p:cNvPicPr preferRelativeResize="0"/>
          <p:nvPr/>
        </p:nvPicPr>
        <p:blipFill>
          <a:blip r:embed="rId3">
            <a:alphaModFix/>
          </a:blip>
          <a:stretch>
            <a:fillRect/>
          </a:stretch>
        </p:blipFill>
        <p:spPr>
          <a:xfrm rot="-5400000">
            <a:off x="3762005" y="3150347"/>
            <a:ext cx="710424" cy="712549"/>
          </a:xfrm>
          <a:prstGeom prst="rect">
            <a:avLst/>
          </a:prstGeom>
          <a:noFill/>
          <a:ln>
            <a:noFill/>
          </a:ln>
        </p:spPr>
      </p:pic>
      <p:pic>
        <p:nvPicPr>
          <p:cNvPr id="270" name="Google Shape;270;p41"/>
          <p:cNvPicPr preferRelativeResize="0"/>
          <p:nvPr/>
        </p:nvPicPr>
        <p:blipFill rotWithShape="1">
          <a:blip r:embed="rId4">
            <a:alphaModFix/>
          </a:blip>
          <a:srcRect b="2912" l="3781" r="0" t="0"/>
          <a:stretch/>
        </p:blipFill>
        <p:spPr>
          <a:xfrm>
            <a:off x="827832" y="2462053"/>
            <a:ext cx="1805005" cy="1399783"/>
          </a:xfrm>
          <a:prstGeom prst="rect">
            <a:avLst/>
          </a:prstGeom>
          <a:noFill/>
          <a:ln>
            <a:noFill/>
          </a:ln>
        </p:spPr>
      </p:pic>
      <p:pic>
        <p:nvPicPr>
          <p:cNvPr id="271" name="Google Shape;271;p41"/>
          <p:cNvPicPr preferRelativeResize="0"/>
          <p:nvPr/>
        </p:nvPicPr>
        <p:blipFill>
          <a:blip r:embed="rId5">
            <a:alphaModFix/>
          </a:blip>
          <a:stretch>
            <a:fillRect/>
          </a:stretch>
        </p:blipFill>
        <p:spPr>
          <a:xfrm>
            <a:off x="4729350" y="2988634"/>
            <a:ext cx="527250" cy="848900"/>
          </a:xfrm>
          <a:prstGeom prst="rect">
            <a:avLst/>
          </a:prstGeom>
          <a:noFill/>
          <a:ln>
            <a:noFill/>
          </a:ln>
        </p:spPr>
      </p:pic>
      <p:pic>
        <p:nvPicPr>
          <p:cNvPr id="272" name="Google Shape;272;p41"/>
          <p:cNvPicPr preferRelativeResize="0"/>
          <p:nvPr/>
        </p:nvPicPr>
        <p:blipFill>
          <a:blip r:embed="rId6">
            <a:alphaModFix amt="15000"/>
          </a:blip>
          <a:stretch>
            <a:fillRect/>
          </a:stretch>
        </p:blipFill>
        <p:spPr>
          <a:xfrm>
            <a:off x="425600" y="4165477"/>
            <a:ext cx="3171900" cy="709675"/>
          </a:xfrm>
          <a:prstGeom prst="rect">
            <a:avLst/>
          </a:prstGeom>
          <a:noFill/>
          <a:ln>
            <a:noFill/>
          </a:ln>
        </p:spPr>
      </p:pic>
      <p:pic>
        <p:nvPicPr>
          <p:cNvPr id="273" name="Google Shape;273;p41"/>
          <p:cNvPicPr preferRelativeResize="0"/>
          <p:nvPr/>
        </p:nvPicPr>
        <p:blipFill>
          <a:blip r:embed="rId7">
            <a:alphaModFix amt="16000"/>
          </a:blip>
          <a:stretch>
            <a:fillRect/>
          </a:stretch>
        </p:blipFill>
        <p:spPr>
          <a:xfrm>
            <a:off x="3848550" y="2560800"/>
            <a:ext cx="4934700" cy="246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